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801600" cy="9601200" type="A3"/>
  <p:notesSz cx="6858000" cy="9144000"/>
  <p:defaultTextStyle>
    <a:defPPr>
      <a:defRPr lang="ru-RU"/>
    </a:defPPr>
    <a:lvl1pPr algn="l" defTabSz="12954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644525" indent="-68263" algn="l" defTabSz="12954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295400" indent="-139700" algn="l" defTabSz="12954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946275" indent="-212725" algn="l" defTabSz="12954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595563" indent="-284163" algn="l" defTabSz="12954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33CC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82" autoAdjust="0"/>
    <p:restoredTop sz="97483" autoAdjust="0"/>
  </p:normalViewPr>
  <p:slideViewPr>
    <p:cSldViewPr>
      <p:cViewPr>
        <p:scale>
          <a:sx n="180" d="100"/>
          <a:sy n="180" d="100"/>
        </p:scale>
        <p:origin x="2022" y="864"/>
      </p:cViewPr>
      <p:guideLst>
        <p:guide orient="horz" pos="3025"/>
        <p:guide pos="40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286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286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F61DF0-C1D2-4346-AB86-F50EE278D236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286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286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632E86-5F2A-49BB-9DC9-B65694015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710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286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286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75A7B2-19C8-41F6-9B38-8D4D3727B118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286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286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155AED-CA84-449E-8AE9-4D24C5BA4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651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295400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644525" algn="l" defTabSz="1295400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1295400" algn="l" defTabSz="1295400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946275" algn="l" defTabSz="1295400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2595563" algn="l" defTabSz="1295400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3251062" algn="l" defTabSz="13004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901275" algn="l" defTabSz="13004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551489" algn="l" defTabSz="13004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201700" algn="l" defTabSz="13004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5" y="2982599"/>
            <a:ext cx="10881360" cy="20580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3" y="5440682"/>
            <a:ext cx="8961121" cy="24536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C54C-E055-43A2-AEEE-EEBB9934815C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B8BA-7935-4DE5-9F90-38B1C4368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CAB9A-7F15-453C-BE08-D8132875986F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8A63-4BF8-4E60-8662-89068C754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1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3" y="384501"/>
            <a:ext cx="2880359" cy="81921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4" y="384501"/>
            <a:ext cx="8427718" cy="819213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BFEC-3501-4DED-BCEF-CF54A7463E0F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0BC40-B722-47B8-B35F-277CCF3ED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0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B420-06B9-42A6-8655-EB4BDB59DF6C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CD1B-F796-4EEF-A745-0498466C7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06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41" y="6169670"/>
            <a:ext cx="10881360" cy="1906905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41" y="4069402"/>
            <a:ext cx="10881360" cy="2100262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021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30042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6008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2510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9012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551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2017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1F42E-70A6-44BC-BC87-809B9F3E3B01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121B5-FDBA-4EE3-91BD-991386176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3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4" y="2240285"/>
            <a:ext cx="5654040" cy="633634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2" y="2240285"/>
            <a:ext cx="5654040" cy="633634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7A493-FE72-40FE-941A-B46827DA9D5D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6C7AE-A130-40D7-AE12-C99438633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46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5" y="2149163"/>
            <a:ext cx="5656262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12" indent="0">
              <a:buNone/>
              <a:defRPr sz="2900" b="1"/>
            </a:lvl2pPr>
            <a:lvl3pPr marL="1300425" indent="0">
              <a:buNone/>
              <a:defRPr sz="2400" b="1"/>
            </a:lvl3pPr>
            <a:lvl4pPr marL="1950639" indent="0">
              <a:buNone/>
              <a:defRPr sz="2300" b="1"/>
            </a:lvl4pPr>
            <a:lvl5pPr marL="2600851" indent="0">
              <a:buNone/>
              <a:defRPr sz="2300" b="1"/>
            </a:lvl5pPr>
            <a:lvl6pPr marL="3251062" indent="0">
              <a:buNone/>
              <a:defRPr sz="2300" b="1"/>
            </a:lvl6pPr>
            <a:lvl7pPr marL="3901275" indent="0">
              <a:buNone/>
              <a:defRPr sz="2300" b="1"/>
            </a:lvl7pPr>
            <a:lvl8pPr marL="4551489" indent="0">
              <a:buNone/>
              <a:defRPr sz="2300" b="1"/>
            </a:lvl8pPr>
            <a:lvl9pPr marL="5201700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5" y="3044829"/>
            <a:ext cx="5656262" cy="553180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9" y="2149163"/>
            <a:ext cx="565848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12" indent="0">
              <a:buNone/>
              <a:defRPr sz="2900" b="1"/>
            </a:lvl2pPr>
            <a:lvl3pPr marL="1300425" indent="0">
              <a:buNone/>
              <a:defRPr sz="2400" b="1"/>
            </a:lvl3pPr>
            <a:lvl4pPr marL="1950639" indent="0">
              <a:buNone/>
              <a:defRPr sz="2300" b="1"/>
            </a:lvl4pPr>
            <a:lvl5pPr marL="2600851" indent="0">
              <a:buNone/>
              <a:defRPr sz="2300" b="1"/>
            </a:lvl5pPr>
            <a:lvl6pPr marL="3251062" indent="0">
              <a:buNone/>
              <a:defRPr sz="2300" b="1"/>
            </a:lvl6pPr>
            <a:lvl7pPr marL="3901275" indent="0">
              <a:buNone/>
              <a:defRPr sz="2300" b="1"/>
            </a:lvl7pPr>
            <a:lvl8pPr marL="4551489" indent="0">
              <a:buNone/>
              <a:defRPr sz="2300" b="1"/>
            </a:lvl8pPr>
            <a:lvl9pPr marL="5201700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9" y="3044829"/>
            <a:ext cx="5658484" cy="553180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5B681-521E-4AAC-9A42-6C136061D5B2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D675F-4553-4424-8C51-EAC22BF1F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8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3E28F-B87A-4309-98E0-214E7B6F207E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5E1E-D4BA-49DD-974C-5DEDE9A53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9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8A6C-B8C1-48AC-8245-FB2D2FEF19B2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82E6-0FA1-4B1B-8A7E-5F5BB1888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6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6" y="382273"/>
            <a:ext cx="4211639" cy="162687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6" y="382275"/>
            <a:ext cx="7156451" cy="8194358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6" y="2009148"/>
            <a:ext cx="4211639" cy="6567486"/>
          </a:xfrm>
        </p:spPr>
        <p:txBody>
          <a:bodyPr/>
          <a:lstStyle>
            <a:lvl1pPr marL="0" indent="0">
              <a:buNone/>
              <a:defRPr sz="1900"/>
            </a:lvl1pPr>
            <a:lvl2pPr marL="650212" indent="0">
              <a:buNone/>
              <a:defRPr sz="1800"/>
            </a:lvl2pPr>
            <a:lvl3pPr marL="1300425" indent="0">
              <a:buNone/>
              <a:defRPr sz="1500"/>
            </a:lvl3pPr>
            <a:lvl4pPr marL="1950639" indent="0">
              <a:buNone/>
              <a:defRPr sz="1400"/>
            </a:lvl4pPr>
            <a:lvl5pPr marL="2600851" indent="0">
              <a:buNone/>
              <a:defRPr sz="1400"/>
            </a:lvl5pPr>
            <a:lvl6pPr marL="3251062" indent="0">
              <a:buNone/>
              <a:defRPr sz="1400"/>
            </a:lvl6pPr>
            <a:lvl7pPr marL="3901275" indent="0">
              <a:buNone/>
              <a:defRPr sz="1400"/>
            </a:lvl7pPr>
            <a:lvl8pPr marL="4551489" indent="0">
              <a:buNone/>
              <a:defRPr sz="1400"/>
            </a:lvl8pPr>
            <a:lvl9pPr marL="52017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0872-E5B5-4517-B631-18AD094E3732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167F1-F52D-49A7-9686-4FB1DCA99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33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10" y="6720848"/>
            <a:ext cx="7680960" cy="79343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10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0212" indent="0">
              <a:buNone/>
              <a:defRPr sz="4100"/>
            </a:lvl2pPr>
            <a:lvl3pPr marL="1300425" indent="0">
              <a:buNone/>
              <a:defRPr sz="3400"/>
            </a:lvl3pPr>
            <a:lvl4pPr marL="1950639" indent="0">
              <a:buNone/>
              <a:defRPr sz="2900"/>
            </a:lvl4pPr>
            <a:lvl5pPr marL="2600851" indent="0">
              <a:buNone/>
              <a:defRPr sz="2900"/>
            </a:lvl5pPr>
            <a:lvl6pPr marL="3251062" indent="0">
              <a:buNone/>
              <a:defRPr sz="2900"/>
            </a:lvl6pPr>
            <a:lvl7pPr marL="3901275" indent="0">
              <a:buNone/>
              <a:defRPr sz="2900"/>
            </a:lvl7pPr>
            <a:lvl8pPr marL="4551489" indent="0">
              <a:buNone/>
              <a:defRPr sz="2900"/>
            </a:lvl8pPr>
            <a:lvl9pPr marL="5201700" indent="0">
              <a:buNone/>
              <a:defRPr sz="29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10" y="7514277"/>
            <a:ext cx="7680960" cy="1126809"/>
          </a:xfrm>
        </p:spPr>
        <p:txBody>
          <a:bodyPr/>
          <a:lstStyle>
            <a:lvl1pPr marL="0" indent="0">
              <a:buNone/>
              <a:defRPr sz="1900"/>
            </a:lvl1pPr>
            <a:lvl2pPr marL="650212" indent="0">
              <a:buNone/>
              <a:defRPr sz="1800"/>
            </a:lvl2pPr>
            <a:lvl3pPr marL="1300425" indent="0">
              <a:buNone/>
              <a:defRPr sz="1500"/>
            </a:lvl3pPr>
            <a:lvl4pPr marL="1950639" indent="0">
              <a:buNone/>
              <a:defRPr sz="1400"/>
            </a:lvl4pPr>
            <a:lvl5pPr marL="2600851" indent="0">
              <a:buNone/>
              <a:defRPr sz="1400"/>
            </a:lvl5pPr>
            <a:lvl6pPr marL="3251062" indent="0">
              <a:buNone/>
              <a:defRPr sz="1400"/>
            </a:lvl6pPr>
            <a:lvl7pPr marL="3901275" indent="0">
              <a:buNone/>
              <a:defRPr sz="1400"/>
            </a:lvl7pPr>
            <a:lvl8pPr marL="4551489" indent="0">
              <a:buNone/>
              <a:defRPr sz="1400"/>
            </a:lvl8pPr>
            <a:lvl9pPr marL="52017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03F3-946A-4A42-B1C1-778B9394ADD3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1D6CD-6EA7-41FF-808B-6BE641956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7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42" tIns="65020" rIns="130042" bIns="650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42" tIns="65020" rIns="130042" bIns="65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9763" y="8897938"/>
            <a:ext cx="2986087" cy="511175"/>
          </a:xfrm>
          <a:prstGeom prst="rect">
            <a:avLst/>
          </a:prstGeom>
        </p:spPr>
        <p:txBody>
          <a:bodyPr vert="horz" wrap="square" lIns="130042" tIns="65020" rIns="130042" bIns="65020" numCol="1" anchor="ctr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90CA6B-8D6D-4BAD-BACF-37AE32C6C324}" type="datetimeFigureOut">
              <a:rPr lang="ru-RU"/>
              <a:pPr>
                <a:defRPr/>
              </a:pPr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563" y="8897938"/>
            <a:ext cx="4054475" cy="511175"/>
          </a:xfrm>
          <a:prstGeom prst="rect">
            <a:avLst/>
          </a:prstGeom>
        </p:spPr>
        <p:txBody>
          <a:bodyPr vert="horz" wrap="square" lIns="130042" tIns="65020" rIns="130042" bIns="65020" numCol="1" anchor="ctr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5750" y="8897938"/>
            <a:ext cx="2986088" cy="511175"/>
          </a:xfrm>
          <a:prstGeom prst="rect">
            <a:avLst/>
          </a:prstGeom>
        </p:spPr>
        <p:txBody>
          <a:bodyPr vert="horz" wrap="square" lIns="130042" tIns="65020" rIns="130042" bIns="650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C9F142D-B9A7-4402-8447-68A0F12CE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95400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9540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9540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9540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9540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577970" algn="ctr" defTabSz="1298430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1155942" algn="ctr" defTabSz="1298430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733911" algn="ctr" defTabSz="1298430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2311885" algn="ctr" defTabSz="1298430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82600" indent="-482600" algn="l" defTabSz="1295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2513" indent="-401638" algn="l" defTabSz="1295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20838" indent="-320675" algn="l" defTabSz="1295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0125" indent="-320675" algn="l" defTabSz="1295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1000" indent="-320675" algn="l" defTabSz="12954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170" indent="-325105" algn="l" defTabSz="130042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381" indent="-325105" algn="l" defTabSz="130042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593" indent="-325105" algn="l" defTabSz="130042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806" indent="-325105" algn="l" defTabSz="130042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042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12" algn="l" defTabSz="130042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25" algn="l" defTabSz="130042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39" algn="l" defTabSz="130042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851" algn="l" defTabSz="130042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062" algn="l" defTabSz="130042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275" algn="l" defTabSz="130042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489" algn="l" defTabSz="130042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700" algn="l" defTabSz="130042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Прямоугольник 426"/>
          <p:cNvSpPr/>
          <p:nvPr/>
        </p:nvSpPr>
        <p:spPr>
          <a:xfrm>
            <a:off x="100645" y="-86706"/>
            <a:ext cx="12961440" cy="96879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2" tIns="65020" rIns="130042" bIns="6502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510" y="4"/>
            <a:ext cx="1717924" cy="8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52652" y="13536"/>
            <a:ext cx="9792772" cy="9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042" tIns="65020" rIns="130042" bIns="65020" anchor="ctr">
            <a:spAutoFit/>
          </a:bodyPr>
          <a:lstStyle/>
          <a:p>
            <a:pPr algn="ctr" defTabSz="1298430">
              <a:defRPr/>
            </a:pPr>
            <a:r>
              <a:rPr lang="ru-RU" sz="1600" b="1" dirty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endParaRPr lang="ru-RU" sz="1600" b="1" dirty="0" smtClean="0">
              <a:solidFill>
                <a:srgbClr val="C00000"/>
              </a:solidFill>
              <a:latin typeface="Book Antiqua" pitchFamily="18" charset="0"/>
              <a:cs typeface="Times New Roman" pitchFamily="18" charset="0"/>
            </a:endParaRPr>
          </a:p>
          <a:p>
            <a:pPr algn="ctr" defTabSz="129843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высшего образования</a:t>
            </a:r>
            <a:endParaRPr lang="ru-RU" sz="1600" b="1" dirty="0">
              <a:solidFill>
                <a:srgbClr val="C00000"/>
              </a:solidFill>
              <a:latin typeface="Book Antiqua" pitchFamily="18" charset="0"/>
            </a:endParaRPr>
          </a:p>
          <a:p>
            <a:pPr algn="ctr" defTabSz="1298430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«Уральский государственный университет путей сообщения»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64175" y="984176"/>
            <a:ext cx="1871663" cy="30191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42" tIns="65020" rIns="130042" bIns="6502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РЕКТОР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24136" y="5628692"/>
            <a:ext cx="1355956" cy="1800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по  организации приема студентов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524125" y="13398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7436541" y="4683599"/>
            <a:ext cx="863997" cy="294420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Филиал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в  г. Тюмени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436542" y="3794123"/>
            <a:ext cx="863997" cy="395610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Челябинский институт путей сообщения – филиал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(ЧИПС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7434174" y="4239963"/>
            <a:ext cx="863998" cy="383631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Пермский институт железнодорожного транспорта – филиал 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(ПИЖТ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7429210" y="2461679"/>
            <a:ext cx="864048" cy="232657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Медицинский колледж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434370" y="5016624"/>
            <a:ext cx="863998" cy="288032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Филиал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в                            г. Нижнем Тагиле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7434370" y="5345452"/>
            <a:ext cx="863998" cy="283239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Филиал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в                           г. Златоусте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643698" y="4978019"/>
            <a:ext cx="1077153" cy="207057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28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Культурно-просветительский центр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69868" y="4402138"/>
            <a:ext cx="1310223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Управление по воспитательной и внеучебной работе</a:t>
            </a:r>
          </a:p>
        </p:txBody>
      </p:sp>
      <p:cxnSp>
        <p:nvCxnSpPr>
          <p:cNvPr id="371" name="Прямая соединительная линия 370"/>
          <p:cNvCxnSpPr/>
          <p:nvPr/>
        </p:nvCxnSpPr>
        <p:spPr>
          <a:xfrm flipH="1">
            <a:off x="1720850" y="2712368"/>
            <a:ext cx="142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566982" y="3794124"/>
            <a:ext cx="1153868" cy="192287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Издательско-полиграфический центр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566982" y="4047330"/>
            <a:ext cx="1153868" cy="192633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Редакция научных журналов</a:t>
            </a:r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>
            <a:off x="2224088" y="1847850"/>
            <a:ext cx="0" cy="349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>
            <a:off x="352425" y="1631950"/>
            <a:ext cx="0" cy="4464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352425" y="5389167"/>
            <a:ext cx="714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Прямоугольник 175"/>
          <p:cNvSpPr/>
          <p:nvPr/>
        </p:nvSpPr>
        <p:spPr>
          <a:xfrm>
            <a:off x="6581365" y="2730934"/>
            <a:ext cx="646932" cy="737754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Общежития № 1 Общежитие № 2 Общежитие № 3 Общежитие № 4 Общежитие № 5 Общежитие № 6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Общежитие 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Общежитие </a:t>
            </a: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АКО</a:t>
            </a: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flipH="1">
            <a:off x="5596159" y="1676288"/>
            <a:ext cx="0" cy="140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6686550" y="4119563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 flipH="1">
            <a:off x="5744819" y="3266411"/>
            <a:ext cx="7373" cy="16454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/>
          <p:nvPr/>
        </p:nvCxnSpPr>
        <p:spPr>
          <a:xfrm>
            <a:off x="4654090" y="1849438"/>
            <a:ext cx="0" cy="14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 flipH="1">
            <a:off x="7335838" y="1679644"/>
            <a:ext cx="1587" cy="1612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/>
          <p:nvPr/>
        </p:nvCxnSpPr>
        <p:spPr>
          <a:xfrm>
            <a:off x="8417024" y="1639916"/>
            <a:ext cx="0" cy="79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единительная линия 239"/>
          <p:cNvCxnSpPr/>
          <p:nvPr/>
        </p:nvCxnSpPr>
        <p:spPr>
          <a:xfrm>
            <a:off x="11801400" y="1614487"/>
            <a:ext cx="0" cy="90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11963686" y="1135133"/>
            <a:ext cx="0" cy="25890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>
            <a:endCxn id="19" idx="0"/>
          </p:cNvCxnSpPr>
          <p:nvPr/>
        </p:nvCxnSpPr>
        <p:spPr>
          <a:xfrm>
            <a:off x="8922420" y="1394040"/>
            <a:ext cx="0" cy="11690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/>
          <p:nvPr/>
        </p:nvCxnSpPr>
        <p:spPr>
          <a:xfrm>
            <a:off x="4960938" y="1416050"/>
            <a:ext cx="0" cy="730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>
            <a:off x="3232150" y="1416050"/>
            <a:ext cx="0" cy="730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/>
          <p:nvPr/>
        </p:nvCxnSpPr>
        <p:spPr>
          <a:xfrm>
            <a:off x="1216025" y="1416050"/>
            <a:ext cx="0" cy="730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9" name="Прямая соединительная линия 248"/>
          <p:cNvCxnSpPr>
            <a:stCxn id="8" idx="2"/>
          </p:cNvCxnSpPr>
          <p:nvPr/>
        </p:nvCxnSpPr>
        <p:spPr>
          <a:xfrm>
            <a:off x="6400007" y="1286090"/>
            <a:ext cx="793" cy="2013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/>
          <p:nvPr/>
        </p:nvCxnSpPr>
        <p:spPr>
          <a:xfrm>
            <a:off x="12376150" y="1406071"/>
            <a:ext cx="0" cy="9547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я соединительная линия 284"/>
          <p:cNvCxnSpPr/>
          <p:nvPr/>
        </p:nvCxnSpPr>
        <p:spPr>
          <a:xfrm flipV="1">
            <a:off x="352425" y="1631950"/>
            <a:ext cx="2889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23863" y="1487488"/>
            <a:ext cx="1512887" cy="3603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Первый проректор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52651" y="1487488"/>
            <a:ext cx="1583852" cy="3603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Проректор по научной </a:t>
            </a:r>
            <a:r>
              <a:rPr lang="ru-RU" sz="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работе</a:t>
            </a:r>
            <a:endParaRPr lang="ru-RU" sz="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3864" y="1992313"/>
            <a:ext cx="1368424" cy="27603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Проректор по учебной работе и связям с производством</a:t>
            </a:r>
          </a:p>
        </p:txBody>
      </p:sp>
      <p:cxnSp>
        <p:nvCxnSpPr>
          <p:cNvPr id="315" name="Прямая соединительная линия 314"/>
          <p:cNvCxnSpPr/>
          <p:nvPr/>
        </p:nvCxnSpPr>
        <p:spPr>
          <a:xfrm>
            <a:off x="5681663" y="1631950"/>
            <a:ext cx="3603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536704" y="1501549"/>
            <a:ext cx="1584325" cy="3619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Проректор по капитальному строительству и инфраструктуре</a:t>
            </a:r>
          </a:p>
        </p:txBody>
      </p:sp>
      <p:sp>
        <p:nvSpPr>
          <p:cNvPr id="241" name="Прямоугольник 240"/>
          <p:cNvSpPr/>
          <p:nvPr/>
        </p:nvSpPr>
        <p:spPr>
          <a:xfrm>
            <a:off x="3940816" y="1497694"/>
            <a:ext cx="1439863" cy="35877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Проректор по международной деятельности</a:t>
            </a:r>
          </a:p>
        </p:txBody>
      </p:sp>
      <p:cxnSp>
        <p:nvCxnSpPr>
          <p:cNvPr id="320" name="Прямая соединительная линия 319"/>
          <p:cNvCxnSpPr/>
          <p:nvPr/>
        </p:nvCxnSpPr>
        <p:spPr>
          <a:xfrm flipV="1">
            <a:off x="7335838" y="1672800"/>
            <a:ext cx="310860" cy="9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399249" y="1496106"/>
            <a:ext cx="865187" cy="3619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Управление территориальных подразделений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489032" y="1510941"/>
            <a:ext cx="866775" cy="35877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Академия корпоративного образования</a:t>
            </a:r>
          </a:p>
        </p:txBody>
      </p:sp>
      <p:cxnSp>
        <p:nvCxnSpPr>
          <p:cNvPr id="326" name="Прямая соединительная линия 325"/>
          <p:cNvCxnSpPr/>
          <p:nvPr/>
        </p:nvCxnSpPr>
        <p:spPr>
          <a:xfrm>
            <a:off x="11729963" y="2496344"/>
            <a:ext cx="714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4" name="Прямая соединительная линия 333"/>
          <p:cNvCxnSpPr/>
          <p:nvPr/>
        </p:nvCxnSpPr>
        <p:spPr>
          <a:xfrm>
            <a:off x="7337425" y="2076968"/>
            <a:ext cx="698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7429210" y="1981008"/>
            <a:ext cx="863600" cy="28733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32912">
                <a:srgbClr val="DDE9FF"/>
              </a:gs>
              <a:gs pos="51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995" tIns="35995" rIns="35995" bIns="35995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7429210" y="2159003"/>
            <a:ext cx="864046" cy="258322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Колледж железнодорожного транспорта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8" name="Прямая соединительная линия 337"/>
          <p:cNvCxnSpPr/>
          <p:nvPr/>
        </p:nvCxnSpPr>
        <p:spPr>
          <a:xfrm>
            <a:off x="7364324" y="2855466"/>
            <a:ext cx="698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435245" y="2746493"/>
            <a:ext cx="865187" cy="28733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32912">
                <a:srgbClr val="DDE9FF"/>
              </a:gs>
              <a:gs pos="51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995" tIns="35995" rIns="35995" bIns="35995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ПРЕДСТАВИТЕЛЬСТВО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436541" y="2892091"/>
            <a:ext cx="863998" cy="214561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Представительство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в г. Карталы</a:t>
            </a:r>
          </a:p>
        </p:txBody>
      </p:sp>
      <p:cxnSp>
        <p:nvCxnSpPr>
          <p:cNvPr id="347" name="Прямая соединительная линия 346"/>
          <p:cNvCxnSpPr/>
          <p:nvPr/>
        </p:nvCxnSpPr>
        <p:spPr>
          <a:xfrm>
            <a:off x="9082057" y="3576464"/>
            <a:ext cx="2873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Прямая соединительная линия 347"/>
          <p:cNvCxnSpPr/>
          <p:nvPr/>
        </p:nvCxnSpPr>
        <p:spPr>
          <a:xfrm flipV="1">
            <a:off x="8419391" y="2054788"/>
            <a:ext cx="1444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0" name="Прямая соединительная линия 349"/>
          <p:cNvCxnSpPr/>
          <p:nvPr/>
        </p:nvCxnSpPr>
        <p:spPr>
          <a:xfrm>
            <a:off x="9082851" y="3290099"/>
            <a:ext cx="2873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1" name="Прямая соединительная линия 350"/>
          <p:cNvCxnSpPr/>
          <p:nvPr/>
        </p:nvCxnSpPr>
        <p:spPr>
          <a:xfrm flipV="1">
            <a:off x="9225726" y="3023862"/>
            <a:ext cx="1444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2" name="Прямая соединительная линия 351"/>
          <p:cNvCxnSpPr/>
          <p:nvPr/>
        </p:nvCxnSpPr>
        <p:spPr>
          <a:xfrm>
            <a:off x="9239219" y="2417325"/>
            <a:ext cx="1444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Прямая соединительная линия 352"/>
          <p:cNvCxnSpPr/>
          <p:nvPr/>
        </p:nvCxnSpPr>
        <p:spPr>
          <a:xfrm>
            <a:off x="8414543" y="2418459"/>
            <a:ext cx="1444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4" name="Прямая соединительная линия 353"/>
          <p:cNvCxnSpPr/>
          <p:nvPr/>
        </p:nvCxnSpPr>
        <p:spPr>
          <a:xfrm>
            <a:off x="5620315" y="2076337"/>
            <a:ext cx="2873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5" name="Прямая соединительная линия 354"/>
          <p:cNvCxnSpPr/>
          <p:nvPr/>
        </p:nvCxnSpPr>
        <p:spPr>
          <a:xfrm>
            <a:off x="9101136" y="2748516"/>
            <a:ext cx="2873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6" name="Прямая соединительная линия 355"/>
          <p:cNvCxnSpPr/>
          <p:nvPr/>
        </p:nvCxnSpPr>
        <p:spPr>
          <a:xfrm>
            <a:off x="9213387" y="4392158"/>
            <a:ext cx="1714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8" name="Прямоугольник 297"/>
          <p:cNvSpPr/>
          <p:nvPr/>
        </p:nvSpPr>
        <p:spPr>
          <a:xfrm>
            <a:off x="8503414" y="1946044"/>
            <a:ext cx="808036" cy="2174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заочного </a:t>
            </a: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обучения (ИЗО)</a:t>
            </a: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" name="Прямоугольник 304"/>
          <p:cNvSpPr/>
          <p:nvPr/>
        </p:nvSpPr>
        <p:spPr>
          <a:xfrm>
            <a:off x="8522493" y="3498388"/>
            <a:ext cx="722312" cy="1576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ЦДПО в г. Тюмень</a:t>
            </a:r>
          </a:p>
        </p:txBody>
      </p:sp>
      <p:sp>
        <p:nvSpPr>
          <p:cNvPr id="297" name="Прямоугольник 296"/>
          <p:cNvSpPr/>
          <p:nvPr/>
        </p:nvSpPr>
        <p:spPr>
          <a:xfrm>
            <a:off x="8514344" y="3206748"/>
            <a:ext cx="722312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ЦДПО в                                г.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Нижний-Тагил</a:t>
            </a: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Прямоугольник 287"/>
          <p:cNvSpPr/>
          <p:nvPr/>
        </p:nvSpPr>
        <p:spPr>
          <a:xfrm>
            <a:off x="8514344" y="2925880"/>
            <a:ext cx="722312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планирования и </a:t>
            </a: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маркетинга </a:t>
            </a: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Прямоугольник 286"/>
          <p:cNvSpPr/>
          <p:nvPr/>
        </p:nvSpPr>
        <p:spPr>
          <a:xfrm>
            <a:off x="8503414" y="2649864"/>
            <a:ext cx="722312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Учебно-методический </a:t>
            </a: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7" name="Прямая соединительная линия 376"/>
          <p:cNvCxnSpPr/>
          <p:nvPr/>
        </p:nvCxnSpPr>
        <p:spPr>
          <a:xfrm>
            <a:off x="11022076" y="1614487"/>
            <a:ext cx="2039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" name="Прямая соединительная линия 377"/>
          <p:cNvCxnSpPr/>
          <p:nvPr/>
        </p:nvCxnSpPr>
        <p:spPr>
          <a:xfrm>
            <a:off x="10200777" y="3951112"/>
            <a:ext cx="2159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9" name="Прямая соединительная линия 378"/>
          <p:cNvCxnSpPr/>
          <p:nvPr/>
        </p:nvCxnSpPr>
        <p:spPr>
          <a:xfrm>
            <a:off x="10220056" y="4161906"/>
            <a:ext cx="2889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0" name="Прямая соединительная линия 379"/>
          <p:cNvCxnSpPr/>
          <p:nvPr/>
        </p:nvCxnSpPr>
        <p:spPr>
          <a:xfrm>
            <a:off x="9209112" y="3936504"/>
            <a:ext cx="18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Прямая соединительная линия 380"/>
          <p:cNvCxnSpPr/>
          <p:nvPr/>
        </p:nvCxnSpPr>
        <p:spPr>
          <a:xfrm>
            <a:off x="11489347" y="2061137"/>
            <a:ext cx="2889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10331716" y="4178522"/>
            <a:ext cx="1439863" cy="253256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Контрактная служба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331717" y="3858466"/>
            <a:ext cx="1439863" cy="23703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Первый отдел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10318550" y="1921438"/>
            <a:ext cx="576263" cy="28756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Бухгалтерия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0321129" y="2263009"/>
            <a:ext cx="576263" cy="40311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Управление правового обеспечения  образовательного процесса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11153699" y="2280568"/>
            <a:ext cx="576263" cy="431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информации и связи с общественностью   (пресс-служба)</a:t>
            </a:r>
          </a:p>
        </p:txBody>
      </p:sp>
      <p:cxnSp>
        <p:nvCxnSpPr>
          <p:cNvPr id="386" name="Прямая соединительная линия 385"/>
          <p:cNvCxnSpPr/>
          <p:nvPr/>
        </p:nvCxnSpPr>
        <p:spPr>
          <a:xfrm>
            <a:off x="5609431" y="2292943"/>
            <a:ext cx="28733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7" name="Прямая соединительная линия 386"/>
          <p:cNvCxnSpPr/>
          <p:nvPr/>
        </p:nvCxnSpPr>
        <p:spPr>
          <a:xfrm>
            <a:off x="5601151" y="2789636"/>
            <a:ext cx="2873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8" name="Прямая соединительная линия 387"/>
          <p:cNvCxnSpPr/>
          <p:nvPr/>
        </p:nvCxnSpPr>
        <p:spPr>
          <a:xfrm>
            <a:off x="5609431" y="3071813"/>
            <a:ext cx="2873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0" name="Прямая соединительная линия 389"/>
          <p:cNvCxnSpPr>
            <a:endCxn id="183" idx="1"/>
          </p:cNvCxnSpPr>
          <p:nvPr/>
        </p:nvCxnSpPr>
        <p:spPr>
          <a:xfrm>
            <a:off x="5730554" y="3606057"/>
            <a:ext cx="988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3" name="Прямая соединительная линия 392"/>
          <p:cNvCxnSpPr>
            <a:endCxn id="184" idx="1"/>
          </p:cNvCxnSpPr>
          <p:nvPr/>
        </p:nvCxnSpPr>
        <p:spPr>
          <a:xfrm>
            <a:off x="5752192" y="4051969"/>
            <a:ext cx="943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4" name="Прямая соединительная линия 393"/>
          <p:cNvCxnSpPr>
            <a:endCxn id="182" idx="3"/>
          </p:cNvCxnSpPr>
          <p:nvPr/>
        </p:nvCxnSpPr>
        <p:spPr>
          <a:xfrm>
            <a:off x="5730554" y="4494374"/>
            <a:ext cx="1230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7" name="Прямая соединительная линия 396"/>
          <p:cNvCxnSpPr/>
          <p:nvPr/>
        </p:nvCxnSpPr>
        <p:spPr>
          <a:xfrm flipV="1">
            <a:off x="5752192" y="4899252"/>
            <a:ext cx="21680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0" name="Прямая соединительная линия 419"/>
          <p:cNvCxnSpPr/>
          <p:nvPr/>
        </p:nvCxnSpPr>
        <p:spPr>
          <a:xfrm flipV="1">
            <a:off x="6492699" y="2793542"/>
            <a:ext cx="8866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Прямоугольник 173"/>
          <p:cNvSpPr/>
          <p:nvPr/>
        </p:nvSpPr>
        <p:spPr>
          <a:xfrm>
            <a:off x="5861844" y="4757246"/>
            <a:ext cx="613719" cy="403393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Медицинский пункт</a:t>
            </a:r>
          </a:p>
        </p:txBody>
      </p:sp>
      <p:sp>
        <p:nvSpPr>
          <p:cNvPr id="184" name="Прямоугольник 183"/>
          <p:cNvSpPr/>
          <p:nvPr/>
        </p:nvSpPr>
        <p:spPr>
          <a:xfrm>
            <a:off x="5846586" y="3863975"/>
            <a:ext cx="628977" cy="375988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материально-технического обеспечения</a:t>
            </a:r>
          </a:p>
        </p:txBody>
      </p:sp>
      <p:sp>
        <p:nvSpPr>
          <p:cNvPr id="182" name="Прямоугольник 181"/>
          <p:cNvSpPr/>
          <p:nvPr/>
        </p:nvSpPr>
        <p:spPr>
          <a:xfrm rot="10800000" flipV="1">
            <a:off x="5853557" y="4305150"/>
            <a:ext cx="623903" cy="378448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Комбинат общественного питания</a:t>
            </a:r>
          </a:p>
        </p:txBody>
      </p:sp>
      <p:sp>
        <p:nvSpPr>
          <p:cNvPr id="183" name="Прямоугольник 182"/>
          <p:cNvSpPr/>
          <p:nvPr/>
        </p:nvSpPr>
        <p:spPr>
          <a:xfrm>
            <a:off x="5829450" y="3417991"/>
            <a:ext cx="646113" cy="376132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Служба главного инженера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686889" y="2967877"/>
            <a:ext cx="790574" cy="32222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Управление инфраструктуры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684988" y="2717404"/>
            <a:ext cx="790575" cy="1839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Студенческий городок</a:t>
            </a:r>
          </a:p>
        </p:txBody>
      </p:sp>
      <p:sp>
        <p:nvSpPr>
          <p:cNvPr id="292" name="Прямоугольник 291"/>
          <p:cNvSpPr/>
          <p:nvPr/>
        </p:nvSpPr>
        <p:spPr>
          <a:xfrm>
            <a:off x="5684986" y="2209006"/>
            <a:ext cx="1367929" cy="1836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охраны и гражданской обороны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684987" y="1969903"/>
            <a:ext cx="1367928" cy="193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капитального строительства</a:t>
            </a:r>
          </a:p>
        </p:txBody>
      </p:sp>
      <p:cxnSp>
        <p:nvCxnSpPr>
          <p:cNvPr id="436" name="Прямая соединительная линия 435"/>
          <p:cNvCxnSpPr/>
          <p:nvPr/>
        </p:nvCxnSpPr>
        <p:spPr>
          <a:xfrm>
            <a:off x="2224088" y="2063750"/>
            <a:ext cx="142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8" name="Прямая соединительная линия 437"/>
          <p:cNvCxnSpPr/>
          <p:nvPr/>
        </p:nvCxnSpPr>
        <p:spPr>
          <a:xfrm>
            <a:off x="2224088" y="2281238"/>
            <a:ext cx="142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>
            <a:off x="2366963" y="2450223"/>
            <a:ext cx="1369540" cy="1472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>
            <a:lvl1pPr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Студенческие научные коллективы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2368550" y="2185307"/>
            <a:ext cx="1367953" cy="1681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>
            <a:lvl1pPr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3001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Центр инноваций и технологий</a:t>
            </a:r>
            <a:r>
              <a:rPr lang="en-US" alt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ЦИИТ</a:t>
            </a:r>
            <a:r>
              <a:rPr lang="en-US" alt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368551" y="1992313"/>
            <a:ext cx="1367952" cy="1436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докторантуры и аспирантуры</a:t>
            </a:r>
          </a:p>
        </p:txBody>
      </p:sp>
      <p:sp>
        <p:nvSpPr>
          <p:cNvPr id="291" name="Прямоугольник 290"/>
          <p:cNvSpPr/>
          <p:nvPr/>
        </p:nvSpPr>
        <p:spPr>
          <a:xfrm>
            <a:off x="4029317" y="1991518"/>
            <a:ext cx="1254543" cy="30933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Департамент  Международных Связей</a:t>
            </a:r>
          </a:p>
        </p:txBody>
      </p:sp>
      <p:cxnSp>
        <p:nvCxnSpPr>
          <p:cNvPr id="445" name="Прямая соединительная линия 444"/>
          <p:cNvCxnSpPr/>
          <p:nvPr/>
        </p:nvCxnSpPr>
        <p:spPr>
          <a:xfrm>
            <a:off x="552078" y="4618038"/>
            <a:ext cx="0" cy="43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7" name="Прямая соединительная линия 446"/>
          <p:cNvCxnSpPr/>
          <p:nvPr/>
        </p:nvCxnSpPr>
        <p:spPr>
          <a:xfrm>
            <a:off x="352128" y="4510981"/>
            <a:ext cx="1080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8" name="Прямая соединительная линия 447"/>
          <p:cNvCxnSpPr/>
          <p:nvPr/>
        </p:nvCxnSpPr>
        <p:spPr>
          <a:xfrm>
            <a:off x="548507" y="5057142"/>
            <a:ext cx="7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9" name="Прямая соединительная линия 448"/>
          <p:cNvCxnSpPr/>
          <p:nvPr/>
        </p:nvCxnSpPr>
        <p:spPr>
          <a:xfrm>
            <a:off x="568160" y="4800600"/>
            <a:ext cx="7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Прямоугольник 153"/>
          <p:cNvSpPr/>
          <p:nvPr/>
        </p:nvSpPr>
        <p:spPr>
          <a:xfrm>
            <a:off x="636549" y="4706411"/>
            <a:ext cx="1084301" cy="192841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28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воспитательной работы и психологического обеспечения</a:t>
            </a:r>
          </a:p>
        </p:txBody>
      </p:sp>
      <p:cxnSp>
        <p:nvCxnSpPr>
          <p:cNvPr id="454" name="Прямая соединительная линия 453"/>
          <p:cNvCxnSpPr/>
          <p:nvPr/>
        </p:nvCxnSpPr>
        <p:spPr>
          <a:xfrm>
            <a:off x="352425" y="6096000"/>
            <a:ext cx="1444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1" name="Прямая соединительная линия 460"/>
          <p:cNvCxnSpPr/>
          <p:nvPr/>
        </p:nvCxnSpPr>
        <p:spPr>
          <a:xfrm flipH="1">
            <a:off x="1792288" y="2063750"/>
            <a:ext cx="730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2" name="Прямая соединительная линия 461"/>
          <p:cNvCxnSpPr/>
          <p:nvPr/>
        </p:nvCxnSpPr>
        <p:spPr>
          <a:xfrm flipH="1">
            <a:off x="458982" y="2450223"/>
            <a:ext cx="10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Прямоугольник 481"/>
          <p:cNvSpPr/>
          <p:nvPr/>
        </p:nvSpPr>
        <p:spPr>
          <a:xfrm>
            <a:off x="3660661" y="3092658"/>
            <a:ext cx="792163" cy="215900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Центр «Охрана труда и промышленная экология»</a:t>
            </a:r>
          </a:p>
        </p:txBody>
      </p:sp>
      <p:sp>
        <p:nvSpPr>
          <p:cNvPr id="485" name="Прямоугольник 484"/>
          <p:cNvSpPr/>
          <p:nvPr/>
        </p:nvSpPr>
        <p:spPr>
          <a:xfrm>
            <a:off x="3736503" y="3449859"/>
            <a:ext cx="716321" cy="287982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промышленной гигиены</a:t>
            </a:r>
          </a:p>
        </p:txBody>
      </p:sp>
      <p:sp>
        <p:nvSpPr>
          <p:cNvPr id="486" name="Прямоугольник 485"/>
          <p:cNvSpPr/>
          <p:nvPr/>
        </p:nvSpPr>
        <p:spPr>
          <a:xfrm>
            <a:off x="2370994" y="4301146"/>
            <a:ext cx="1032233" cy="322448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НИЛ «Система автоматизированного проектирования контактной сети (САПР-ИС)</a:t>
            </a:r>
          </a:p>
        </p:txBody>
      </p:sp>
      <p:sp>
        <p:nvSpPr>
          <p:cNvPr id="487" name="Прямоугольник 486"/>
          <p:cNvSpPr/>
          <p:nvPr/>
        </p:nvSpPr>
        <p:spPr>
          <a:xfrm>
            <a:off x="2370992" y="3034417"/>
            <a:ext cx="1027595" cy="144462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НПЦ «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Промэлектроника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89" name="Прямоугольник 488"/>
          <p:cNvSpPr/>
          <p:nvPr/>
        </p:nvSpPr>
        <p:spPr>
          <a:xfrm>
            <a:off x="2368087" y="3714281"/>
            <a:ext cx="1026443" cy="247011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Лаборатория «Компьютерные системы автоматики»</a:t>
            </a:r>
          </a:p>
        </p:txBody>
      </p:sp>
      <p:cxnSp>
        <p:nvCxnSpPr>
          <p:cNvPr id="494" name="Прямая соединительная линия 493"/>
          <p:cNvCxnSpPr/>
          <p:nvPr/>
        </p:nvCxnSpPr>
        <p:spPr>
          <a:xfrm>
            <a:off x="2224088" y="2784376"/>
            <a:ext cx="142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1" name="Прямоугольник 500"/>
          <p:cNvSpPr/>
          <p:nvPr/>
        </p:nvSpPr>
        <p:spPr>
          <a:xfrm>
            <a:off x="2370992" y="4683600"/>
            <a:ext cx="1033788" cy="215652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ИЦ ТСЖТ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9" name="Прямая соединительная линия 278"/>
          <p:cNvCxnSpPr/>
          <p:nvPr/>
        </p:nvCxnSpPr>
        <p:spPr>
          <a:xfrm>
            <a:off x="10914076" y="2108147"/>
            <a:ext cx="10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10318935" y="2730935"/>
            <a:ext cx="576263" cy="3408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Планово-финансовый отдел</a:t>
            </a:r>
          </a:p>
        </p:txBody>
      </p:sp>
      <p:sp>
        <p:nvSpPr>
          <p:cNvPr id="280" name="Прямоугольник 279"/>
          <p:cNvSpPr/>
          <p:nvPr/>
        </p:nvSpPr>
        <p:spPr>
          <a:xfrm>
            <a:off x="11153698" y="1946043"/>
            <a:ext cx="576263" cy="2629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Секретариат</a:t>
            </a:r>
          </a:p>
        </p:txBody>
      </p:sp>
      <p:cxnSp>
        <p:nvCxnSpPr>
          <p:cNvPr id="276" name="Прямая соединительная линия 275"/>
          <p:cNvCxnSpPr/>
          <p:nvPr/>
        </p:nvCxnSpPr>
        <p:spPr>
          <a:xfrm flipV="1">
            <a:off x="4457474" y="3986411"/>
            <a:ext cx="7302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0" name="Прямоугольник 479"/>
          <p:cNvSpPr/>
          <p:nvPr/>
        </p:nvSpPr>
        <p:spPr>
          <a:xfrm>
            <a:off x="2370992" y="2676525"/>
            <a:ext cx="1365511" cy="1809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Научно-исследовательская </a:t>
            </a: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3736505" y="4718045"/>
            <a:ext cx="715326" cy="216024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Лаборатория химического анализа</a:t>
            </a:r>
          </a:p>
        </p:txBody>
      </p:sp>
      <p:sp>
        <p:nvSpPr>
          <p:cNvPr id="278" name="Прямоугольник 277"/>
          <p:cNvSpPr/>
          <p:nvPr/>
        </p:nvSpPr>
        <p:spPr>
          <a:xfrm>
            <a:off x="3736505" y="4257898"/>
            <a:ext cx="716318" cy="360140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безопасности технологических процессов и оборудования</a:t>
            </a:r>
          </a:p>
        </p:txBody>
      </p:sp>
      <p:sp>
        <p:nvSpPr>
          <p:cNvPr id="281" name="Прямоугольник 280"/>
          <p:cNvSpPr/>
          <p:nvPr/>
        </p:nvSpPr>
        <p:spPr>
          <a:xfrm>
            <a:off x="3736504" y="3851402"/>
            <a:ext cx="716320" cy="288082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промышленной вентиляции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569913" y="3180556"/>
            <a:ext cx="1210178" cy="2190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Издательско-библиотечный комплекс УрГУПС</a:t>
            </a:r>
          </a:p>
        </p:txBody>
      </p:sp>
      <p:sp>
        <p:nvSpPr>
          <p:cNvPr id="431" name="Прямоугольник 430"/>
          <p:cNvSpPr/>
          <p:nvPr/>
        </p:nvSpPr>
        <p:spPr>
          <a:xfrm>
            <a:off x="2370994" y="3227373"/>
            <a:ext cx="1027593" cy="190619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Центр коллективного пользования</a:t>
            </a:r>
          </a:p>
        </p:txBody>
      </p:sp>
      <p:cxnSp>
        <p:nvCxnSpPr>
          <p:cNvPr id="434" name="Прямая соединительная линия 433"/>
          <p:cNvCxnSpPr/>
          <p:nvPr/>
        </p:nvCxnSpPr>
        <p:spPr>
          <a:xfrm>
            <a:off x="7359360" y="3290099"/>
            <a:ext cx="698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7429210" y="3181351"/>
            <a:ext cx="865187" cy="28733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32912">
                <a:srgbClr val="DDE9FF"/>
              </a:gs>
              <a:gs pos="51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995" tIns="35995" rIns="35995" bIns="35995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ФИЛИАЛЫ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7434273" y="3349771"/>
            <a:ext cx="864095" cy="392932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Курганский институт железнодорожного транспорта – филиал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                 (КИЖТ 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437" name="Прямая соединительная линия 436"/>
          <p:cNvCxnSpPr/>
          <p:nvPr/>
        </p:nvCxnSpPr>
        <p:spPr>
          <a:xfrm>
            <a:off x="3520480" y="2857500"/>
            <a:ext cx="1736" cy="21744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0" name="Прямая соединительная линия 449"/>
          <p:cNvCxnSpPr/>
          <p:nvPr/>
        </p:nvCxnSpPr>
        <p:spPr>
          <a:xfrm flipH="1" flipV="1">
            <a:off x="3396730" y="3105060"/>
            <a:ext cx="108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1" name="Прямая соединительная линия 450"/>
          <p:cNvCxnSpPr/>
          <p:nvPr/>
        </p:nvCxnSpPr>
        <p:spPr>
          <a:xfrm flipH="1">
            <a:off x="3404779" y="3347575"/>
            <a:ext cx="10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3" name="Прямая соединительная линия 452"/>
          <p:cNvCxnSpPr/>
          <p:nvPr/>
        </p:nvCxnSpPr>
        <p:spPr>
          <a:xfrm flipH="1">
            <a:off x="3501783" y="3198817"/>
            <a:ext cx="1628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5" name="Прямая соединительная линия 454"/>
          <p:cNvCxnSpPr/>
          <p:nvPr/>
        </p:nvCxnSpPr>
        <p:spPr>
          <a:xfrm flipH="1">
            <a:off x="3393783" y="4801755"/>
            <a:ext cx="10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6" name="Прямая соединительная линия 455"/>
          <p:cNvCxnSpPr/>
          <p:nvPr/>
        </p:nvCxnSpPr>
        <p:spPr>
          <a:xfrm flipH="1">
            <a:off x="4442392" y="4826057"/>
            <a:ext cx="881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9" name="Прямая соединительная линия 468"/>
          <p:cNvCxnSpPr/>
          <p:nvPr/>
        </p:nvCxnSpPr>
        <p:spPr>
          <a:xfrm flipH="1">
            <a:off x="4465186" y="3184539"/>
            <a:ext cx="730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8" name="Прямая соединительная линия 497"/>
          <p:cNvCxnSpPr>
            <a:endCxn id="489" idx="3"/>
          </p:cNvCxnSpPr>
          <p:nvPr/>
        </p:nvCxnSpPr>
        <p:spPr>
          <a:xfrm flipH="1">
            <a:off x="3394530" y="3837786"/>
            <a:ext cx="11909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9" name="Прямая соединительная линия 498"/>
          <p:cNvCxnSpPr/>
          <p:nvPr/>
        </p:nvCxnSpPr>
        <p:spPr>
          <a:xfrm flipH="1">
            <a:off x="3412809" y="4119562"/>
            <a:ext cx="10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0" name="Прямая соединительная линия 499"/>
          <p:cNvCxnSpPr/>
          <p:nvPr/>
        </p:nvCxnSpPr>
        <p:spPr>
          <a:xfrm flipH="1">
            <a:off x="3405621" y="5016624"/>
            <a:ext cx="10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3" name="Прямая соединительная линия 502"/>
          <p:cNvCxnSpPr/>
          <p:nvPr/>
        </p:nvCxnSpPr>
        <p:spPr>
          <a:xfrm flipH="1">
            <a:off x="4457474" y="3616716"/>
            <a:ext cx="714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5" name="Прямая соединительная линия 504"/>
          <p:cNvCxnSpPr/>
          <p:nvPr/>
        </p:nvCxnSpPr>
        <p:spPr>
          <a:xfrm flipH="1">
            <a:off x="3394529" y="3576464"/>
            <a:ext cx="10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7" name="Прямая соединительная линия 506"/>
          <p:cNvCxnSpPr/>
          <p:nvPr/>
        </p:nvCxnSpPr>
        <p:spPr>
          <a:xfrm flipH="1">
            <a:off x="4538211" y="3178879"/>
            <a:ext cx="1586" cy="165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423863" y="5953125"/>
            <a:ext cx="11953875" cy="10414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">
                <a:schemeClr val="accent1">
                  <a:tint val="37000"/>
                  <a:satMod val="300000"/>
                </a:schemeClr>
              </a:gs>
              <a:gs pos="11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72000" tIns="72000" rIns="72000" bIns="0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структуру  УрГУПС входят 6 факультетов,  </a:t>
            </a: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кафедры. На базе кафедр созданы 108 лабораторий,  учебные мастерские , компьютерные классы и т.д.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23863" y="6169025"/>
            <a:ext cx="2089150" cy="3095625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/>
          <a:lstStyle/>
          <a:p>
            <a:pPr algn="ctr" defTabSz="1299969">
              <a:defRPr/>
            </a:pPr>
            <a:r>
              <a:rPr lang="ru-RU" sz="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МЕХАНИЧЕСКИЙ  ФАКУЛЬТЕТ</a:t>
            </a:r>
          </a:p>
          <a:p>
            <a:pPr defTabSz="1299969">
              <a:defRPr/>
            </a:pPr>
            <a:endParaRPr lang="ru-RU" sz="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99969">
              <a:defRPr/>
            </a:pPr>
            <a:r>
              <a:rPr lang="ru-RU" sz="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Кафедры:</a:t>
            </a:r>
          </a:p>
          <a:p>
            <a:pPr defTabSz="1299969">
              <a:buFont typeface="Arial" charset="0"/>
              <a:buChar char="•"/>
              <a:defRPr/>
            </a:pPr>
            <a:r>
              <a:rPr lang="ru-RU" sz="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«Вагоны</a:t>
            </a:r>
            <a:r>
              <a:rPr lang="ru-RU" sz="5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лаборатории:</a:t>
            </a:r>
          </a:p>
          <a:p>
            <a:pPr marL="111108" lvl="1" indent="0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«Электрооборудование вагонов»;</a:t>
            </a:r>
          </a:p>
          <a:p>
            <a:pPr marL="111108" lvl="1" indent="0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«Конструкция и технология ремонта вагонов»;</a:t>
            </a:r>
          </a:p>
          <a:p>
            <a:pPr marL="111108" lvl="1" indent="0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«Холодильное оборудование и  системы кондиционирования воздуха»;</a:t>
            </a:r>
          </a:p>
          <a:p>
            <a:pPr marL="111108" lvl="1" indent="0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«Динамика вагонов»;</a:t>
            </a:r>
          </a:p>
          <a:p>
            <a:pPr marL="111108" lvl="1" indent="0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«Компьютерные технологии в  вагонном хозяйстве»;</a:t>
            </a:r>
          </a:p>
          <a:p>
            <a:pPr marL="111108" lvl="1" indent="0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«Неразрушающие методы  контроля деталей узлов  подвижного состава»;</a:t>
            </a:r>
          </a:p>
          <a:p>
            <a:pPr marL="111108" lvl="1" indent="0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«Автоматика и автоматизация производственных процессов»;</a:t>
            </a:r>
          </a:p>
          <a:p>
            <a:pPr marL="111108" lvl="1" indent="0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«Компьютерный класс».</a:t>
            </a:r>
          </a:p>
          <a:p>
            <a:pPr marL="1588" lvl="1" indent="0" defTabSz="1299969">
              <a:buFont typeface="Arial" charset="0"/>
              <a:buChar char="•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00" b="1" i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Мехатроника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5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лаборатории: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микропроцессорных систем;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конструирования интеллектуальных </a:t>
            </a:r>
            <a:r>
              <a:rPr lang="ru-RU" sz="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мехатронных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модулей;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лазерных технологий;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мобильных роботов;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интеллектуальных сенсорных систем.</a:t>
            </a:r>
          </a:p>
          <a:p>
            <a:pPr defTabSz="1299969">
              <a:buFont typeface="Arial" charset="0"/>
              <a:buChar char="•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Проектирование и  эксплуатация  автомобилей</a:t>
            </a:r>
            <a:r>
              <a:rPr lang="ru-RU" sz="5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на кафедре имеются лаборатории: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«Детали машины»;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«Ручная дуговая сварка»;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«Метрология»;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«Механизированные способы сварки»;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«Механическая мастерская»;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«Теории машин и механизмов»;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«Неразрушающие методы контроля»;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«Технологии конструкционных материалов»;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«Металловедение»;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 «Строительные материалы»;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«Конструкция автомобиля»;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«Техническое обслуживание и ремонт автомобилей»;</a:t>
            </a:r>
          </a:p>
          <a:p>
            <a:pPr marL="90474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центр подготовки </a:t>
            </a:r>
            <a:r>
              <a:rPr lang="ru-RU" sz="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автодвигателей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defTabSz="1299969">
              <a:buFont typeface="Arial" charset="0"/>
              <a:buChar char="•"/>
              <a:defRPr/>
            </a:pPr>
            <a:endParaRPr lang="ru-RU" sz="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99969">
              <a:defRPr/>
            </a:pPr>
            <a:endParaRPr lang="ru-RU" sz="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99969">
              <a:defRPr/>
            </a:pPr>
            <a:endParaRPr lang="ru-RU" sz="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840663" y="6169025"/>
            <a:ext cx="2447925" cy="3095625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ЭЛЕКТРОМЕХАНИЧЕСКИЙ ФАКУЛЬТЕТ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Кафедры:</a:t>
            </a:r>
          </a:p>
          <a:p>
            <a:pPr defTabSz="1296794">
              <a:buFont typeface="Arial" pitchFamily="34" charset="0"/>
              <a:buChar char="•"/>
              <a:defRPr/>
            </a:pP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«Электроснабжение транспорта»,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на кафедре имеются  лаборатории: 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«Контактные сети и линии электропередач»;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«Электрические сети»;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«Тяговые и трансформаторные подстанции»;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лаборатория «Электронная техника и преобразователи»;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лаборатория «Электроснабжение железных дорог»;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лаборатория «Автоматизация систем электроснабжения»; 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лаборатория «Релейная защита»;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«Компьютерные технологии в электроснабжении».</a:t>
            </a:r>
            <a:endParaRPr lang="ru-RU" sz="500" b="1" i="1" u="sng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96794">
              <a:buFont typeface="Arial" pitchFamily="34" charset="0"/>
              <a:buChar char="•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«Электрическая тяга»,</a:t>
            </a:r>
            <a:r>
              <a:rPr lang="ru-RU" sz="500" dirty="0"/>
              <a:t> 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 лаборатории: 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лаборатория «Электронная техника и преобразователи»;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лаборатория «Безопасность движения и автоматические тормоза»;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«Механическая часть ЭПС. Динамика ЭПС»;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лаборатория «Тяговые электрические машины. Эксплуатация и ремонт ЭПС»;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«Вычислительный класс»;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"Системы управления ЭПС. Тяговые электрические аппараты" </a:t>
            </a:r>
          </a:p>
          <a:p>
            <a:pPr defTabSz="1296794">
              <a:buFont typeface="Arial" pitchFamily="34" charset="0"/>
              <a:buChar char="•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«Электрические машины», 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учебные и научные лаборатории: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электрических машин;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электротехники;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теоретических основ электротехники;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метрологии, стандартизации и сертификации;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электротехнических материалов; 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техники высоких напряжений;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электронных приборов и цифровых устройств;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лаборатория аналоговых устройств и компьютерной электроники;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физических основ электроники;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электропитания; 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радиомонтажные учебные мастерские; 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научно-исследовательская лаборатория.</a:t>
            </a:r>
          </a:p>
          <a:p>
            <a:pPr marL="88900" defTabSz="1300425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68553" y="6169025"/>
            <a:ext cx="1800448" cy="3095625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sz="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ПРОЦЕССАМИ </a:t>
            </a: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ПЕРЕВОЗОК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Кафедры: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«Естественнонаучные дисциплины»</a:t>
            </a:r>
            <a:r>
              <a:rPr lang="ru-RU" sz="500" dirty="0" smtClean="0"/>
              <a:t>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лаборатории:</a:t>
            </a:r>
            <a:endParaRPr lang="ru-RU" sz="500" dirty="0"/>
          </a:p>
          <a:p>
            <a:pPr marL="85725" defTabSz="1300425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математического </a:t>
            </a:r>
            <a:r>
              <a:rPr lang="ru-RU" sz="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моделирования;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лаборатория « Механика»;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 Электричество и магнетизм»;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 Термодинамика и молекулярная физика»;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 Оптика и физика твердого тела»;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 Общая коллоидная и физическая химия»;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 Общая химия»;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 Коррозия металлов».</a:t>
            </a:r>
            <a:endParaRPr lang="ru-RU" sz="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«Станции, узлы и грузовая  работа»</a:t>
            </a:r>
            <a:r>
              <a:rPr lang="ru-RU" sz="5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кафедре имеется лаборатория: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«Транспортно – грузовые системы».</a:t>
            </a:r>
          </a:p>
          <a:p>
            <a:pPr defTabSz="1296794">
              <a:buFont typeface="Arial" pitchFamily="34" charset="0"/>
              <a:buChar char="•"/>
              <a:defRPr/>
            </a:pP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500" b="1" i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Техносферная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безопасность»,</a:t>
            </a:r>
            <a:r>
              <a:rPr lang="ru-RU" sz="500" b="1" i="1" u="sng" dirty="0"/>
              <a:t>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лаборатории: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учебно-научная лаборатория мониторинга производственной среды;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учебная лаборатория «Охрана труда и производственные риски»;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учебная лаборатория «Безопасность жизнедеятельности»;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учебно-научная лаборатория мониторинга окружающей среды;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учебная лаборатория «Информационные технологии в </a:t>
            </a:r>
            <a:r>
              <a:rPr lang="ru-RU" sz="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техносферной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безопасности»;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научная лаборатория магистрантов и аспирантов;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научная лаборатория «</a:t>
            </a:r>
            <a:r>
              <a:rPr lang="ru-RU" sz="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Электробезопасность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транспорте».</a:t>
            </a:r>
          </a:p>
          <a:p>
            <a:pPr defTabSz="1296794">
              <a:buFont typeface="Arial" pitchFamily="34" charset="0"/>
              <a:buChar char="•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«Управление эксплуатационной  работой»,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лаборатории: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«Организация движения поездов»;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«Информационные технологии».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655889" y="6169025"/>
            <a:ext cx="1400854" cy="3095625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/>
          <a:lstStyle/>
          <a:p>
            <a:pPr algn="ctr" defTabSz="1299969">
              <a:defRPr/>
            </a:pPr>
            <a:r>
              <a:rPr lang="ru-RU" sz="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СТРОИТЕЛЬНЫЙ ФАКУЛЬТЕТ</a:t>
            </a:r>
          </a:p>
          <a:p>
            <a:pPr defTabSz="1299969">
              <a:defRPr/>
            </a:pPr>
            <a:endParaRPr lang="ru-RU" sz="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99969">
              <a:defRPr/>
            </a:pPr>
            <a:r>
              <a:rPr lang="ru-RU" sz="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Кафедры:</a:t>
            </a:r>
          </a:p>
          <a:p>
            <a:pPr defTabSz="1299969">
              <a:buFont typeface="Arial" charset="0"/>
              <a:buChar char="•"/>
              <a:defRPr/>
            </a:pPr>
            <a:r>
              <a:rPr lang="ru-RU" sz="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«Мосты и транспортные тоннели»,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лаборатории и специализированная аудитория: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геодезии;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 гидравлики;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испытания материалов;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механики грунтов;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по обследованию, испытанию и мониторингу искусственных сооружений;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специализированная аудитория «Мосты и тоннели»;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геологии.</a:t>
            </a:r>
          </a:p>
          <a:p>
            <a:pPr defTabSz="1299969">
              <a:buFont typeface="Arial" charset="0"/>
              <a:buChar char="•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«Строительные конструкции и строительное производство»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на кафедре функционируют лаборатории: 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архитектуры;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научно-учебная;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по строительным конструкциям.</a:t>
            </a:r>
          </a:p>
          <a:p>
            <a:pPr defTabSz="1299969">
              <a:buFont typeface="Arial" charset="0"/>
              <a:buChar char="•"/>
              <a:defRPr/>
            </a:pPr>
            <a:r>
              <a:rPr lang="ru-RU" sz="5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«Путь и железнодорожное строительство»,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на базе кафедры созданы лаборатории: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диагностики пути;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</a:t>
            </a:r>
            <a:r>
              <a:rPr lang="ru-RU" sz="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геотехнологии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8886" defTabSz="1299969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полигон (ангар).</a:t>
            </a:r>
          </a:p>
          <a:p>
            <a:pPr defTabSz="1299969">
              <a:buFont typeface="Arial" charset="0"/>
              <a:buChar char="•"/>
              <a:defRPr/>
            </a:pPr>
            <a:endParaRPr lang="ru-RU" sz="500" b="1" i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433050" y="6169025"/>
            <a:ext cx="1943100" cy="3095625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ЭЛЕКТРОТЕХНИЧЕСКИЙ ФАКУЛЬТЕТ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Кафедры:</a:t>
            </a:r>
          </a:p>
          <a:p>
            <a:pPr marL="15875" indent="-15875" defTabSz="1296794">
              <a:defRPr/>
            </a:pP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«Автоматика, телемеханика и связь на  железнодорожном транспорте»,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на кафедре имеются лаборатории: 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«Станционные системы»;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«Путевая блокировка и авторегулировка»;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«Системы КТСМ-01, ДИСК-Б»;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«Специальные измерения микропроцессорной техники»; 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«Информационные системы автоматики и телемеханики»;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«Теоретические основы автоматики и телемеханики (ТОАТ)»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«Диспетчерская централизация»; 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«Теория электрической связи»;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«Коммутация информационных потоков»;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сетевых технологий;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«Корпоративные системы связи»;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«Операционные системы и базы даны»;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«Радиосвязь»;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«Передача дискретной информации»;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«Системы сбора информации»;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«Цифровые системы передачи информации»; 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«Линии связи»;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Компьютерный класс;</a:t>
            </a:r>
          </a:p>
          <a:p>
            <a:pPr marL="88900" lvl="1" indent="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Научно-образовательный центр.</a:t>
            </a:r>
          </a:p>
          <a:p>
            <a:pPr defTabSz="1296794"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«Информационные технологии и защита информации», 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лаборатории: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</a:t>
            </a:r>
            <a:r>
              <a:rPr lang="ru-RU" sz="5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Иженерно-технической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защиты информации»;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«Защиты информации в компьютерных сетях»;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«Защита и безопасность данных»;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лаборатория «Операционные системы и базы данных»;</a:t>
            </a:r>
          </a:p>
          <a:p>
            <a:pPr marL="88900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компьютерные классы.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13463" y="6169025"/>
            <a:ext cx="1582737" cy="3095625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0">
                <a:schemeClr val="accent1">
                  <a:lumMod val="75000"/>
                  <a:alpha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ФАКУЛЬТЕТ ЭКОНОМИКИ УПРАВЛЕНИЯ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Кафедры: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«Иностранные языки и  межкультурные 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i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коммуникации»;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«Мировая экономика и  логистика» ; </a:t>
            </a:r>
          </a:p>
          <a:p>
            <a:pPr defTabSz="1296794"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«Управление персоналом и социология»,</a:t>
            </a:r>
            <a:r>
              <a:rPr lang="ru-RU" sz="500" dirty="0"/>
              <a:t>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кафедре имеется лаборатория: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научно-исследовательская лаборатория «Управление человеческими ресурсами транспортного комплекса» (НОЦ «Управление человеческими ресурсами»).</a:t>
            </a:r>
          </a:p>
          <a:p>
            <a:pPr defTabSz="1296794"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«Управление в социальных и  экономических системах», 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на кафедре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имеются лаборатории и учебно-производственное подразделение: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«Менеджмент»;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«Финансовый менеджмент»;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лаборатория «Видеотренинг</a:t>
            </a:r>
            <a:r>
              <a:rPr lang="ru-RU" sz="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00" b="1" i="1" u="sng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Физвоспитание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«Философия и история»;</a:t>
            </a:r>
          </a:p>
          <a:p>
            <a:pPr defTabSz="1296794"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" b="1" i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«Экономика транспорта», </a:t>
            </a: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кафедре имеются лаборатории: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компьютерная лаборатория (предметная область «Экономика и финансы на транспорте»);</a:t>
            </a:r>
          </a:p>
          <a:p>
            <a:pPr marL="90488" defTabSz="1296794">
              <a:buFont typeface="Courier New" pitchFamily="49" charset="0"/>
              <a:buChar char="o"/>
              <a:defRPr/>
            </a:pPr>
            <a:r>
              <a:rPr lang="ru-RU" sz="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компьютерная лаборатория (предметная область «Международные транспортные коридоры».</a:t>
            </a: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00" b="1" i="1" u="sng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30042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5" name="Прямая соединительная линия 324"/>
          <p:cNvCxnSpPr/>
          <p:nvPr/>
        </p:nvCxnSpPr>
        <p:spPr>
          <a:xfrm flipH="1">
            <a:off x="10217224" y="1406522"/>
            <a:ext cx="1587" cy="277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9" name="Прямоугольник 308"/>
          <p:cNvSpPr/>
          <p:nvPr/>
        </p:nvSpPr>
        <p:spPr>
          <a:xfrm>
            <a:off x="2368087" y="4024038"/>
            <a:ext cx="1035140" cy="215925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Лаборатория «Вес поезда»                              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566982" y="3503611"/>
            <a:ext cx="1153868" cy="216869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Библиотечно-информационный центр</a:t>
            </a:r>
          </a:p>
        </p:txBody>
      </p:sp>
      <p:cxnSp>
        <p:nvCxnSpPr>
          <p:cNvPr id="471" name="Прямая соединительная линия 470"/>
          <p:cNvCxnSpPr/>
          <p:nvPr/>
        </p:nvCxnSpPr>
        <p:spPr>
          <a:xfrm>
            <a:off x="10237289" y="2108147"/>
            <a:ext cx="7143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6" name="Прямая соединительная линия 505"/>
          <p:cNvCxnSpPr/>
          <p:nvPr/>
        </p:nvCxnSpPr>
        <p:spPr>
          <a:xfrm flipH="1">
            <a:off x="12095578" y="1969903"/>
            <a:ext cx="2244" cy="228799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Прямая соединительная линия 514"/>
          <p:cNvCxnSpPr/>
          <p:nvPr/>
        </p:nvCxnSpPr>
        <p:spPr>
          <a:xfrm>
            <a:off x="10237289" y="3285569"/>
            <a:ext cx="108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6" name="Прямая соединительная линия 515"/>
          <p:cNvCxnSpPr/>
          <p:nvPr/>
        </p:nvCxnSpPr>
        <p:spPr>
          <a:xfrm>
            <a:off x="10224930" y="2459332"/>
            <a:ext cx="108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7" name="Прямая соединительная линия 516"/>
          <p:cNvCxnSpPr/>
          <p:nvPr/>
        </p:nvCxnSpPr>
        <p:spPr>
          <a:xfrm>
            <a:off x="10237292" y="1781860"/>
            <a:ext cx="71437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9" name="Прямая соединительная линия 518"/>
          <p:cNvCxnSpPr>
            <a:stCxn id="51" idx="2"/>
          </p:cNvCxnSpPr>
          <p:nvPr/>
        </p:nvCxnSpPr>
        <p:spPr>
          <a:xfrm flipH="1">
            <a:off x="10649272" y="3349771"/>
            <a:ext cx="392774" cy="980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Прямая соединительная линия 520"/>
          <p:cNvCxnSpPr>
            <a:stCxn id="51" idx="2"/>
          </p:cNvCxnSpPr>
          <p:nvPr/>
        </p:nvCxnSpPr>
        <p:spPr>
          <a:xfrm>
            <a:off x="11042046" y="3349771"/>
            <a:ext cx="358381" cy="100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10323625" y="3141780"/>
            <a:ext cx="1436842" cy="20799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кадров</a:t>
            </a:r>
          </a:p>
        </p:txBody>
      </p:sp>
      <p:sp>
        <p:nvSpPr>
          <p:cNvPr id="270" name="Прямоугольник 269"/>
          <p:cNvSpPr/>
          <p:nvPr/>
        </p:nvSpPr>
        <p:spPr>
          <a:xfrm>
            <a:off x="10308726" y="3468688"/>
            <a:ext cx="642665" cy="325436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Отделение учета работников</a:t>
            </a:r>
          </a:p>
        </p:txBody>
      </p:sp>
      <p:sp>
        <p:nvSpPr>
          <p:cNvPr id="271" name="Прямоугольник 270"/>
          <p:cNvSpPr/>
          <p:nvPr/>
        </p:nvSpPr>
        <p:spPr>
          <a:xfrm>
            <a:off x="11040387" y="3468688"/>
            <a:ext cx="720080" cy="325435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Отделение учета студентов дневного и заочного обучения</a:t>
            </a:r>
          </a:p>
        </p:txBody>
      </p:sp>
      <p:cxnSp>
        <p:nvCxnSpPr>
          <p:cNvPr id="538" name="Прямая соединительная линия 537"/>
          <p:cNvCxnSpPr/>
          <p:nvPr/>
        </p:nvCxnSpPr>
        <p:spPr>
          <a:xfrm>
            <a:off x="11004662" y="1635857"/>
            <a:ext cx="0" cy="125430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Прямоугольник 150"/>
          <p:cNvSpPr/>
          <p:nvPr/>
        </p:nvSpPr>
        <p:spPr>
          <a:xfrm>
            <a:off x="11153775" y="1494471"/>
            <a:ext cx="720725" cy="3603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Помощник ректора </a:t>
            </a:r>
          </a:p>
        </p:txBody>
      </p:sp>
      <p:cxnSp>
        <p:nvCxnSpPr>
          <p:cNvPr id="545" name="Прямая соединительная линия 544"/>
          <p:cNvCxnSpPr>
            <a:stCxn id="52" idx="3"/>
          </p:cNvCxnSpPr>
          <p:nvPr/>
        </p:nvCxnSpPr>
        <p:spPr>
          <a:xfrm flipV="1">
            <a:off x="10897392" y="2450224"/>
            <a:ext cx="107999" cy="143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6" name="Прямая соединительная линия 545"/>
          <p:cNvCxnSpPr>
            <a:stCxn id="46" idx="3"/>
          </p:cNvCxnSpPr>
          <p:nvPr/>
        </p:nvCxnSpPr>
        <p:spPr>
          <a:xfrm flipV="1">
            <a:off x="10895198" y="2900918"/>
            <a:ext cx="110193" cy="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9" name="Прямая соединительная линия 548"/>
          <p:cNvCxnSpPr>
            <a:stCxn id="102" idx="3"/>
          </p:cNvCxnSpPr>
          <p:nvPr/>
        </p:nvCxnSpPr>
        <p:spPr>
          <a:xfrm flipV="1">
            <a:off x="11771579" y="4301147"/>
            <a:ext cx="326243" cy="40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0" name="Прямая соединительная линия 549"/>
          <p:cNvCxnSpPr>
            <a:stCxn id="42" idx="3"/>
          </p:cNvCxnSpPr>
          <p:nvPr/>
        </p:nvCxnSpPr>
        <p:spPr>
          <a:xfrm>
            <a:off x="11771580" y="3976983"/>
            <a:ext cx="3262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5" name="Прямая соединительная линия 554"/>
          <p:cNvCxnSpPr/>
          <p:nvPr/>
        </p:nvCxnSpPr>
        <p:spPr>
          <a:xfrm>
            <a:off x="11514137" y="1421446"/>
            <a:ext cx="0" cy="730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>
            <a:off x="11489347" y="1406071"/>
            <a:ext cx="88680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>
            <a:stCxn id="8" idx="3"/>
          </p:cNvCxnSpPr>
          <p:nvPr/>
        </p:nvCxnSpPr>
        <p:spPr>
          <a:xfrm>
            <a:off x="7335838" y="1135133"/>
            <a:ext cx="46278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1248554" y="1416050"/>
            <a:ext cx="896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12016581" y="1506308"/>
            <a:ext cx="719138" cy="3466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Помощник ректора  по безопасности</a:t>
            </a:r>
          </a:p>
        </p:txBody>
      </p:sp>
      <p:cxnSp>
        <p:nvCxnSpPr>
          <p:cNvPr id="423" name="Прямая соединительная линия 422"/>
          <p:cNvCxnSpPr/>
          <p:nvPr/>
        </p:nvCxnSpPr>
        <p:spPr>
          <a:xfrm>
            <a:off x="7875117" y="1416050"/>
            <a:ext cx="1587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8" name="Прямая соединительная линия 427"/>
          <p:cNvCxnSpPr/>
          <p:nvPr/>
        </p:nvCxnSpPr>
        <p:spPr>
          <a:xfrm>
            <a:off x="1863725" y="1847850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3" name="Прямая соединительная линия 442"/>
          <p:cNvCxnSpPr/>
          <p:nvPr/>
        </p:nvCxnSpPr>
        <p:spPr>
          <a:xfrm flipH="1">
            <a:off x="458982" y="2280568"/>
            <a:ext cx="10886" cy="10259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Прямоугольник 318"/>
          <p:cNvSpPr/>
          <p:nvPr/>
        </p:nvSpPr>
        <p:spPr>
          <a:xfrm>
            <a:off x="2370993" y="5556684"/>
            <a:ext cx="1040068" cy="252028"/>
          </a:xfrm>
          <a:prstGeom prst="rect">
            <a:avLst/>
          </a:prstGeom>
          <a:gradFill flip="none" rotWithShape="1">
            <a:gsLst>
              <a:gs pos="17000">
                <a:schemeClr val="accent1">
                  <a:lumMod val="20000"/>
                  <a:lumOff val="80000"/>
                  <a:alpha val="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7997" tIns="0" rIns="0" bIns="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проектирования транспортных сооружений</a:t>
            </a:r>
          </a:p>
        </p:txBody>
      </p:sp>
      <p:sp>
        <p:nvSpPr>
          <p:cNvPr id="369" name="Прямоугольник 368"/>
          <p:cNvSpPr/>
          <p:nvPr/>
        </p:nvSpPr>
        <p:spPr>
          <a:xfrm>
            <a:off x="2370994" y="3468688"/>
            <a:ext cx="1022789" cy="187339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Лаборатория пожарного аудита</a:t>
            </a:r>
          </a:p>
        </p:txBody>
      </p:sp>
      <p:cxnSp>
        <p:nvCxnSpPr>
          <p:cNvPr id="370" name="Прямая соединительная линия 369"/>
          <p:cNvCxnSpPr/>
          <p:nvPr/>
        </p:nvCxnSpPr>
        <p:spPr>
          <a:xfrm flipH="1">
            <a:off x="2224087" y="5318560"/>
            <a:ext cx="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6" name="Прямоугольник 375"/>
          <p:cNvSpPr/>
          <p:nvPr/>
        </p:nvSpPr>
        <p:spPr>
          <a:xfrm>
            <a:off x="2370994" y="5242606"/>
            <a:ext cx="1043222" cy="205694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ПИИ «Транспромпроект» УрГУПС</a:t>
            </a:r>
          </a:p>
        </p:txBody>
      </p:sp>
      <p:cxnSp>
        <p:nvCxnSpPr>
          <p:cNvPr id="383" name="Прямая соединительная линия 382"/>
          <p:cNvCxnSpPr/>
          <p:nvPr/>
        </p:nvCxnSpPr>
        <p:spPr>
          <a:xfrm flipH="1">
            <a:off x="3414216" y="4441938"/>
            <a:ext cx="10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8" name="Прямоугольник 317"/>
          <p:cNvSpPr/>
          <p:nvPr/>
        </p:nvSpPr>
        <p:spPr>
          <a:xfrm>
            <a:off x="568325" y="2352328"/>
            <a:ext cx="1223963" cy="218702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Управление организации образовательного процесса</a:t>
            </a:r>
          </a:p>
        </p:txBody>
      </p:sp>
      <p:sp>
        <p:nvSpPr>
          <p:cNvPr id="323" name="Прямоугольник 322"/>
          <p:cNvSpPr/>
          <p:nvPr/>
        </p:nvSpPr>
        <p:spPr>
          <a:xfrm>
            <a:off x="568325" y="2640360"/>
            <a:ext cx="1211766" cy="142875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Учебно-методический </a:t>
            </a: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</a:p>
        </p:txBody>
      </p:sp>
      <p:sp>
        <p:nvSpPr>
          <p:cNvPr id="324" name="Прямоугольник 323"/>
          <p:cNvSpPr/>
          <p:nvPr/>
        </p:nvSpPr>
        <p:spPr>
          <a:xfrm rot="10800000" flipV="1">
            <a:off x="568323" y="2857500"/>
            <a:ext cx="1223963" cy="214313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производственного обучения и связи с производством </a:t>
            </a:r>
          </a:p>
        </p:txBody>
      </p:sp>
      <p:cxnSp>
        <p:nvCxnSpPr>
          <p:cNvPr id="330" name="Прямая соединительная линия 329"/>
          <p:cNvCxnSpPr/>
          <p:nvPr/>
        </p:nvCxnSpPr>
        <p:spPr>
          <a:xfrm>
            <a:off x="1863725" y="2424336"/>
            <a:ext cx="0" cy="54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Прямая соединительная линия 335"/>
          <p:cNvCxnSpPr/>
          <p:nvPr/>
        </p:nvCxnSpPr>
        <p:spPr>
          <a:xfrm flipH="1">
            <a:off x="1792288" y="2424336"/>
            <a:ext cx="730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24"/>
          <p:cNvCxnSpPr/>
          <p:nvPr/>
        </p:nvCxnSpPr>
        <p:spPr>
          <a:xfrm>
            <a:off x="3053747" y="2353469"/>
            <a:ext cx="0" cy="897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6" name="Прямоугольник 315"/>
          <p:cNvSpPr/>
          <p:nvPr/>
        </p:nvSpPr>
        <p:spPr>
          <a:xfrm>
            <a:off x="428621" y="5318560"/>
            <a:ext cx="1363667" cy="184124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Центр разработки образовательных программ</a:t>
            </a:r>
          </a:p>
        </p:txBody>
      </p:sp>
      <p:cxnSp>
        <p:nvCxnSpPr>
          <p:cNvPr id="300" name="Прямая соединительная линия 299"/>
          <p:cNvCxnSpPr>
            <a:endCxn id="26" idx="1"/>
          </p:cNvCxnSpPr>
          <p:nvPr/>
        </p:nvCxnSpPr>
        <p:spPr>
          <a:xfrm>
            <a:off x="352425" y="5718702"/>
            <a:ext cx="717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2" name="Прямоугольник 331"/>
          <p:cNvSpPr/>
          <p:nvPr/>
        </p:nvSpPr>
        <p:spPr>
          <a:xfrm>
            <a:off x="9442846" y="1506309"/>
            <a:ext cx="685007" cy="34667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Управление информатизации</a:t>
            </a:r>
          </a:p>
        </p:txBody>
      </p:sp>
      <p:cxnSp>
        <p:nvCxnSpPr>
          <p:cNvPr id="337" name="Прямая соединительная линия 336"/>
          <p:cNvCxnSpPr>
            <a:stCxn id="291" idx="2"/>
          </p:cNvCxnSpPr>
          <p:nvPr/>
        </p:nvCxnSpPr>
        <p:spPr>
          <a:xfrm flipH="1">
            <a:off x="4654090" y="2300853"/>
            <a:ext cx="2499" cy="116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9" name="Прямоугольник 338"/>
          <p:cNvSpPr/>
          <p:nvPr/>
        </p:nvSpPr>
        <p:spPr>
          <a:xfrm>
            <a:off x="4168553" y="2424336"/>
            <a:ext cx="1008111" cy="306598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Русско-китайский институт</a:t>
            </a:r>
          </a:p>
        </p:txBody>
      </p:sp>
      <p:cxnSp>
        <p:nvCxnSpPr>
          <p:cNvPr id="343" name="Прямая соединительная линия 342"/>
          <p:cNvCxnSpPr/>
          <p:nvPr/>
        </p:nvCxnSpPr>
        <p:spPr>
          <a:xfrm flipH="1" flipV="1">
            <a:off x="1780091" y="2964336"/>
            <a:ext cx="88344" cy="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7" name="Прямая соединительная линия 356"/>
          <p:cNvCxnSpPr/>
          <p:nvPr/>
        </p:nvCxnSpPr>
        <p:spPr>
          <a:xfrm>
            <a:off x="1894556" y="3284916"/>
            <a:ext cx="0" cy="8587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Прямая соединительная линия 360"/>
          <p:cNvCxnSpPr/>
          <p:nvPr/>
        </p:nvCxnSpPr>
        <p:spPr>
          <a:xfrm>
            <a:off x="1720850" y="3616716"/>
            <a:ext cx="1737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2" name="Прямая соединительная линия 361"/>
          <p:cNvCxnSpPr>
            <a:stCxn id="106" idx="3"/>
          </p:cNvCxnSpPr>
          <p:nvPr/>
        </p:nvCxnSpPr>
        <p:spPr>
          <a:xfrm flipV="1">
            <a:off x="1720850" y="3890267"/>
            <a:ext cx="17370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3" name="Прямая соединительная линия 362"/>
          <p:cNvCxnSpPr>
            <a:stCxn id="108" idx="3"/>
          </p:cNvCxnSpPr>
          <p:nvPr/>
        </p:nvCxnSpPr>
        <p:spPr>
          <a:xfrm flipV="1">
            <a:off x="1720850" y="4139484"/>
            <a:ext cx="168779" cy="4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Прямая соединительная линия 363"/>
          <p:cNvCxnSpPr/>
          <p:nvPr/>
        </p:nvCxnSpPr>
        <p:spPr>
          <a:xfrm flipH="1">
            <a:off x="461913" y="3287712"/>
            <a:ext cx="10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Прямая соединительная линия 364"/>
          <p:cNvCxnSpPr/>
          <p:nvPr/>
        </p:nvCxnSpPr>
        <p:spPr>
          <a:xfrm flipH="1">
            <a:off x="1792287" y="3289300"/>
            <a:ext cx="97342" cy="25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6" name="Прямоугольник 365"/>
          <p:cNvSpPr/>
          <p:nvPr/>
        </p:nvSpPr>
        <p:spPr>
          <a:xfrm>
            <a:off x="2370992" y="4941934"/>
            <a:ext cx="1040069" cy="243142"/>
          </a:xfrm>
          <a:prstGeom prst="rect">
            <a:avLst/>
          </a:prstGeom>
          <a:gradFill flip="none" rotWithShape="1">
            <a:gsLst>
              <a:gs pos="8000">
                <a:schemeClr val="accent1">
                  <a:lumMod val="20000"/>
                  <a:lumOff val="8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НИЛ "Моделирование земляного полотна"</a:t>
            </a:r>
          </a:p>
        </p:txBody>
      </p:sp>
      <p:cxnSp>
        <p:nvCxnSpPr>
          <p:cNvPr id="367" name="Прямая соединительная линия 124"/>
          <p:cNvCxnSpPr/>
          <p:nvPr/>
        </p:nvCxnSpPr>
        <p:spPr>
          <a:xfrm>
            <a:off x="3048557" y="5448684"/>
            <a:ext cx="0" cy="1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Прямая соединительная линия 367"/>
          <p:cNvCxnSpPr>
            <a:stCxn id="278" idx="3"/>
          </p:cNvCxnSpPr>
          <p:nvPr/>
        </p:nvCxnSpPr>
        <p:spPr>
          <a:xfrm>
            <a:off x="4452823" y="4437968"/>
            <a:ext cx="869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2" name="Прямоугольник 371"/>
          <p:cNvSpPr/>
          <p:nvPr/>
        </p:nvSpPr>
        <p:spPr>
          <a:xfrm>
            <a:off x="5684988" y="2450222"/>
            <a:ext cx="1367928" cy="1901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35995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Отдел охраны труда и пожарной безопасности</a:t>
            </a:r>
          </a:p>
        </p:txBody>
      </p:sp>
      <p:cxnSp>
        <p:nvCxnSpPr>
          <p:cNvPr id="373" name="Прямая соединительная линия 372"/>
          <p:cNvCxnSpPr/>
          <p:nvPr/>
        </p:nvCxnSpPr>
        <p:spPr>
          <a:xfrm>
            <a:off x="5608712" y="2540636"/>
            <a:ext cx="7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5" name="Прямая соединительная линия 374"/>
          <p:cNvCxnSpPr/>
          <p:nvPr/>
        </p:nvCxnSpPr>
        <p:spPr>
          <a:xfrm>
            <a:off x="8419391" y="1641254"/>
            <a:ext cx="698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" name="Прямоугольник 388"/>
          <p:cNvSpPr/>
          <p:nvPr/>
        </p:nvSpPr>
        <p:spPr>
          <a:xfrm>
            <a:off x="8503414" y="2268344"/>
            <a:ext cx="808036" cy="3002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Институт дополнительного профессионального образования (ИДПО)</a:t>
            </a:r>
          </a:p>
        </p:txBody>
      </p:sp>
      <p:cxnSp>
        <p:nvCxnSpPr>
          <p:cNvPr id="391" name="Прямая соединительная линия 390"/>
          <p:cNvCxnSpPr/>
          <p:nvPr/>
        </p:nvCxnSpPr>
        <p:spPr>
          <a:xfrm>
            <a:off x="9383681" y="2392703"/>
            <a:ext cx="0" cy="270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6" name="Прямоугольник 395"/>
          <p:cNvSpPr/>
          <p:nvPr/>
        </p:nvSpPr>
        <p:spPr>
          <a:xfrm>
            <a:off x="8504207" y="3745391"/>
            <a:ext cx="740598" cy="41129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Учебный центр подготовки и повышения квалификации мастеров и руководителей среднего звена</a:t>
            </a:r>
          </a:p>
        </p:txBody>
      </p:sp>
      <p:sp>
        <p:nvSpPr>
          <p:cNvPr id="398" name="Прямоугольник 397"/>
          <p:cNvSpPr/>
          <p:nvPr/>
        </p:nvSpPr>
        <p:spPr>
          <a:xfrm>
            <a:off x="8504207" y="4239964"/>
            <a:ext cx="740598" cy="3116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Учебный центр промышленной безопасности и безопасности движения</a:t>
            </a:r>
          </a:p>
        </p:txBody>
      </p:sp>
      <p:sp>
        <p:nvSpPr>
          <p:cNvPr id="399" name="Прямоугольник 398"/>
          <p:cNvSpPr/>
          <p:nvPr/>
        </p:nvSpPr>
        <p:spPr>
          <a:xfrm>
            <a:off x="8513280" y="4618038"/>
            <a:ext cx="740598" cy="2156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Учебный центр охраны труда и безопасности</a:t>
            </a:r>
          </a:p>
        </p:txBody>
      </p:sp>
      <p:sp>
        <p:nvSpPr>
          <p:cNvPr id="400" name="Прямоугольник 399"/>
          <p:cNvSpPr/>
          <p:nvPr/>
        </p:nvSpPr>
        <p:spPr>
          <a:xfrm>
            <a:off x="8513280" y="4911819"/>
            <a:ext cx="723376" cy="3307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Учебный центр дистанционных и компьютерных технологий</a:t>
            </a:r>
          </a:p>
        </p:txBody>
      </p:sp>
      <p:sp>
        <p:nvSpPr>
          <p:cNvPr id="401" name="Прямоугольник 400"/>
          <p:cNvSpPr/>
          <p:nvPr/>
        </p:nvSpPr>
        <p:spPr>
          <a:xfrm>
            <a:off x="9510160" y="4978019"/>
            <a:ext cx="750490" cy="470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Учебный центр «Подготовки специалистов в области обеспечения транспортной безопасности</a:t>
            </a:r>
          </a:p>
        </p:txBody>
      </p:sp>
      <p:sp>
        <p:nvSpPr>
          <p:cNvPr id="402" name="Прямоугольник 401"/>
          <p:cNvSpPr/>
          <p:nvPr/>
        </p:nvSpPr>
        <p:spPr>
          <a:xfrm>
            <a:off x="9515106" y="4512567"/>
            <a:ext cx="740598" cy="42150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tint val="37000"/>
                  <a:satMod val="300000"/>
                </a:schemeClr>
              </a:gs>
              <a:gs pos="97083">
                <a:schemeClr val="bg1"/>
              </a:gs>
              <a:gs pos="73000">
                <a:schemeClr val="accent1">
                  <a:tint val="15000"/>
                  <a:satMod val="350000"/>
                </a:schemeClr>
              </a:gs>
              <a:gs pos="47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5" tIns="35995" rIns="0" bIns="35995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Учебный центр «Ораторское мастерство и деловой этикет»</a:t>
            </a:r>
          </a:p>
        </p:txBody>
      </p:sp>
      <p:cxnSp>
        <p:nvCxnSpPr>
          <p:cNvPr id="403" name="Прямая соединительная линия 402"/>
          <p:cNvCxnSpPr/>
          <p:nvPr/>
        </p:nvCxnSpPr>
        <p:spPr>
          <a:xfrm>
            <a:off x="9250024" y="4715580"/>
            <a:ext cx="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7" name="Прямая соединительная линия 406"/>
          <p:cNvCxnSpPr/>
          <p:nvPr/>
        </p:nvCxnSpPr>
        <p:spPr>
          <a:xfrm>
            <a:off x="9239219" y="5102428"/>
            <a:ext cx="2709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" name="Прямая соединительная линия 409"/>
          <p:cNvCxnSpPr/>
          <p:nvPr/>
        </p:nvCxnSpPr>
        <p:spPr>
          <a:xfrm>
            <a:off x="9785350" y="1437916"/>
            <a:ext cx="0" cy="730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1" name="Прямоугольник 410"/>
          <p:cNvSpPr/>
          <p:nvPr/>
        </p:nvSpPr>
        <p:spPr>
          <a:xfrm>
            <a:off x="10321130" y="1510942"/>
            <a:ext cx="576263" cy="33690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9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510" tIns="45510" rIns="45510" bIns="45510" anchor="ctr"/>
          <a:lstStyle/>
          <a:p>
            <a:pPr algn="ctr" defTabSz="130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Автошкола УрГУПС</a:t>
            </a:r>
          </a:p>
        </p:txBody>
      </p:sp>
      <p:cxnSp>
        <p:nvCxnSpPr>
          <p:cNvPr id="412" name="Прямая соединительная линия 411"/>
          <p:cNvCxnSpPr/>
          <p:nvPr/>
        </p:nvCxnSpPr>
        <p:spPr>
          <a:xfrm>
            <a:off x="10237290" y="2900915"/>
            <a:ext cx="108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7677</TotalTime>
  <Words>1512</Words>
  <Application>Microsoft Office PowerPoint</Application>
  <PresentationFormat>A3 (297x420 мм)</PresentationFormat>
  <Paragraphs>249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Natalie</dc:creator>
  <cp:lastModifiedBy>Красулина Елена Григорьевна</cp:lastModifiedBy>
  <cp:revision>628</cp:revision>
  <cp:lastPrinted>2013-04-02T00:07:24Z</cp:lastPrinted>
  <dcterms:modified xsi:type="dcterms:W3CDTF">2018-07-26T07:54:56Z</dcterms:modified>
</cp:coreProperties>
</file>