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32" r:id="rId3"/>
    <p:sldId id="259" r:id="rId4"/>
    <p:sldId id="260" r:id="rId5"/>
    <p:sldId id="345" r:id="rId6"/>
    <p:sldId id="344" r:id="rId7"/>
    <p:sldId id="343" r:id="rId8"/>
    <p:sldId id="34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83BF-5B59-4E88-B402-1FB569BABD5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1583-44F2-4257-AE38-CEB9082C7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0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6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1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4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9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0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8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4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7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1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9379-DFEB-4F3B-8055-CBAC6425CF8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4B6A-7179-4D3D-849D-7DA5C26A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8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meraldgrouppublishing.com/products/collections/transport_info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3100" b="1" dirty="0" err="1" smtClean="0">
                <a:solidFill>
                  <a:schemeClr val="tx2"/>
                </a:solidFill>
              </a:rPr>
              <a:t>Transport</a:t>
            </a:r>
            <a:r>
              <a:rPr lang="en-US" sz="3100" b="1" dirty="0" smtClean="0">
                <a:solidFill>
                  <a:schemeClr val="tx2"/>
                </a:solidFill>
              </a:rPr>
              <a:t>  </a:t>
            </a:r>
            <a:r>
              <a:rPr lang="ru-RU" sz="3100" b="1" dirty="0" err="1" smtClean="0">
                <a:solidFill>
                  <a:schemeClr val="tx2"/>
                </a:solidFill>
              </a:rPr>
              <a:t>eBook</a:t>
            </a:r>
            <a:r>
              <a:rPr lang="ru-RU" sz="3100" b="1" dirty="0" smtClean="0">
                <a:solidFill>
                  <a:schemeClr val="tx2"/>
                </a:solidFill>
              </a:rPr>
              <a:t> </a:t>
            </a:r>
            <a:r>
              <a:rPr lang="ru-RU" sz="3100" b="1" dirty="0" err="1" smtClean="0">
                <a:solidFill>
                  <a:schemeClr val="tx2"/>
                </a:solidFill>
              </a:rPr>
              <a:t>Collection</a:t>
            </a:r>
            <a:r>
              <a:rPr lang="en-US" sz="3100" b="1" dirty="0" smtClean="0">
                <a:solidFill>
                  <a:schemeClr val="tx2"/>
                </a:solidFill>
              </a:rPr>
              <a:t/>
            </a:r>
            <a:br>
              <a:rPr lang="en-US" sz="3100" b="1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http://www.emeraldgrouppublishing.com/products/books/transport.htm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/>
              <a:t>   </a:t>
            </a:r>
            <a:r>
              <a:rPr lang="ru-RU" sz="18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Специализированная коллекция </a:t>
            </a:r>
            <a:r>
              <a:rPr lang="ru-RU" sz="1800" b="1" dirty="0">
                <a:latin typeface="Cambria" panose="02040503050406030204" pitchFamily="18" charset="0"/>
                <a:ea typeface="Cambria Math" panose="02040503050406030204" pitchFamily="18" charset="0"/>
              </a:rPr>
              <a:t>электронных книг всемирно известного издательства </a:t>
            </a:r>
            <a:r>
              <a:rPr lang="ru-RU" sz="1800" b="1" dirty="0" err="1" smtClean="0">
                <a:latin typeface="Cambria" panose="02040503050406030204" pitchFamily="18" charset="0"/>
                <a:ea typeface="Cambria Math" panose="02040503050406030204" pitchFamily="18" charset="0"/>
              </a:rPr>
              <a:t>Emerald</a:t>
            </a:r>
            <a:r>
              <a:rPr lang="ru-RU" sz="1800" b="1" dirty="0">
                <a:latin typeface="Cambria" panose="02040503050406030204" pitchFamily="18" charset="0"/>
                <a:ea typeface="Cambria Math" panose="02040503050406030204" pitchFamily="18" charset="0"/>
              </a:rPr>
              <a:t> </a:t>
            </a:r>
          </a:p>
          <a:p>
            <a:r>
              <a:rPr lang="ru-RU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Включает </a:t>
            </a:r>
            <a:r>
              <a:rPr lang="ru-RU" sz="18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18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ru-RU" sz="18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 томов, </a:t>
            </a:r>
            <a:r>
              <a:rPr lang="ru-RU" sz="1800" dirty="0">
                <a:latin typeface="Cambria" panose="02040503050406030204" pitchFamily="18" charset="0"/>
                <a:ea typeface="Cambria Math" panose="02040503050406030204" pitchFamily="18" charset="0"/>
              </a:rPr>
              <a:t>опубликованные в </a:t>
            </a:r>
            <a:r>
              <a:rPr lang="ru-RU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1997-2017 </a:t>
            </a:r>
            <a:r>
              <a:rPr lang="ru-RU" sz="1800" dirty="0">
                <a:latin typeface="Cambria" panose="02040503050406030204" pitchFamily="18" charset="0"/>
                <a:ea typeface="Cambria Math" panose="02040503050406030204" pitchFamily="18" charset="0"/>
              </a:rPr>
              <a:t>гг. и ранее доступные только в печатном виде.</a:t>
            </a:r>
          </a:p>
          <a:p>
            <a:r>
              <a:rPr lang="ru-RU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Книги  написаны </a:t>
            </a:r>
            <a:r>
              <a:rPr lang="ru-RU" sz="1800" b="1" dirty="0">
                <a:latin typeface="Cambria" panose="02040503050406030204" pitchFamily="18" charset="0"/>
                <a:ea typeface="Cambria Math" panose="02040503050406030204" pitchFamily="18" charset="0"/>
              </a:rPr>
              <a:t>ведущими авторами – экспертами</a:t>
            </a:r>
            <a:r>
              <a:rPr lang="ru-RU" sz="1800" dirty="0">
                <a:latin typeface="Cambria" panose="02040503050406030204" pitchFamily="18" charset="0"/>
                <a:ea typeface="Cambria Math" panose="02040503050406030204" pitchFamily="18" charset="0"/>
              </a:rPr>
              <a:t> в своих областях, </a:t>
            </a:r>
            <a:endParaRPr lang="ru-RU" sz="18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800" dirty="0">
                <a:latin typeface="Cambria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хватывают </a:t>
            </a:r>
            <a:r>
              <a:rPr lang="ru-RU" sz="1800" b="1" dirty="0">
                <a:latin typeface="Cambria" panose="02040503050406030204" pitchFamily="18" charset="0"/>
                <a:ea typeface="Cambria Math" panose="02040503050406030204" pitchFamily="18" charset="0"/>
              </a:rPr>
              <a:t>все аспекты работы транспорта</a:t>
            </a:r>
            <a:r>
              <a:rPr lang="ru-RU" sz="1800" dirty="0">
                <a:latin typeface="Cambria" panose="02040503050406030204" pitchFamily="18" charset="0"/>
                <a:ea typeface="Cambria Math" panose="02040503050406030204" pitchFamily="18" charset="0"/>
              </a:rPr>
              <a:t>, включая проблемы безопасности, логистики, планирования, охраны окружающей </a:t>
            </a:r>
            <a:r>
              <a:rPr lang="ru-RU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среды.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Книги </a:t>
            </a:r>
            <a:r>
              <a:rPr lang="ru-RU" sz="1800" dirty="0">
                <a:latin typeface="Cambria" panose="02040503050406030204" pitchFamily="18" charset="0"/>
              </a:rPr>
              <a:t>коллекции проиндексированы в </a:t>
            </a:r>
            <a:r>
              <a:rPr lang="en-US" sz="1800" dirty="0">
                <a:latin typeface="Cambria" panose="02040503050406030204" pitchFamily="18" charset="0"/>
              </a:rPr>
              <a:t>Book Citation Index</a:t>
            </a:r>
            <a:r>
              <a:rPr lang="ru-RU" sz="1800" dirty="0">
                <a:latin typeface="Cambria" panose="02040503050406030204" pitchFamily="18" charset="0"/>
              </a:rPr>
              <a:t> (</a:t>
            </a:r>
            <a:r>
              <a:rPr lang="en-US" sz="1800" dirty="0">
                <a:latin typeface="Cambria" panose="02040503050406030204" pitchFamily="18" charset="0"/>
              </a:rPr>
              <a:t>BKCI</a:t>
            </a:r>
            <a:r>
              <a:rPr lang="ru-RU" sz="1800" dirty="0">
                <a:latin typeface="Cambria" panose="02040503050406030204" pitchFamily="18" charset="0"/>
              </a:rPr>
              <a:t>).</a:t>
            </a:r>
          </a:p>
          <a:p>
            <a:endParaRPr lang="ru-RU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" y="0"/>
            <a:ext cx="1590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4" y="4005064"/>
            <a:ext cx="75533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Книги, ставшие классическими 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581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1028343"/>
            <a:ext cx="50151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Carlos F. </a:t>
            </a:r>
            <a:r>
              <a:rPr lang="en-US" i="1" dirty="0" err="1" smtClean="0"/>
              <a:t>Daganzo</a:t>
            </a:r>
            <a:r>
              <a:rPr lang="en-US" i="1" dirty="0" smtClean="0"/>
              <a:t>. </a:t>
            </a:r>
            <a:r>
              <a:rPr lang="en-US" b="1" i="1" dirty="0" smtClean="0"/>
              <a:t>Fundamentals of Transportation and Traffic Operations</a:t>
            </a:r>
            <a:r>
              <a:rPr lang="en-US" i="1" dirty="0" smtClean="0"/>
              <a:t>.</a:t>
            </a:r>
            <a:endParaRPr lang="ru-RU" dirty="0" smtClean="0"/>
          </a:p>
          <a:p>
            <a:r>
              <a:rPr lang="en-US" i="1" dirty="0" smtClean="0"/>
              <a:t> </a:t>
            </a:r>
            <a:endParaRPr lang="ru-RU" dirty="0" smtClean="0"/>
          </a:p>
          <a:p>
            <a:r>
              <a:rPr lang="en-US" i="1" dirty="0" smtClean="0"/>
              <a:t>Graham Currie. </a:t>
            </a:r>
            <a:r>
              <a:rPr lang="en-US" b="1" i="1" dirty="0" smtClean="0"/>
              <a:t>New Perspectives and Methods in Transport and Social   Exclusion Research.</a:t>
            </a:r>
            <a:endParaRPr lang="ru-RU" b="1" dirty="0" smtClean="0"/>
          </a:p>
          <a:p>
            <a:r>
              <a:rPr lang="en-US" i="1" dirty="0" smtClean="0"/>
              <a:t> </a:t>
            </a:r>
            <a:endParaRPr lang="ru-RU" dirty="0" smtClean="0"/>
          </a:p>
          <a:p>
            <a:r>
              <a:rPr lang="en-US" i="1" dirty="0" smtClean="0"/>
              <a:t>Moshe Ben-</a:t>
            </a:r>
            <a:r>
              <a:rPr lang="en-US" i="1" dirty="0" err="1" smtClean="0"/>
              <a:t>Akiva</a:t>
            </a:r>
            <a:r>
              <a:rPr lang="en-US" i="1" dirty="0" smtClean="0"/>
              <a:t>, Hilde </a:t>
            </a:r>
            <a:r>
              <a:rPr lang="en-US" i="1" dirty="0" err="1" smtClean="0"/>
              <a:t>Meersman</a:t>
            </a:r>
            <a:r>
              <a:rPr lang="en-US" i="1" dirty="0" smtClean="0"/>
              <a:t>, Eddy van de </a:t>
            </a:r>
            <a:r>
              <a:rPr lang="en-US" i="1" dirty="0" err="1" smtClean="0"/>
              <a:t>Voorde</a:t>
            </a:r>
            <a:r>
              <a:rPr lang="en-US" i="1" dirty="0" smtClean="0"/>
              <a:t>. </a:t>
            </a:r>
            <a:r>
              <a:rPr lang="en-US" b="1" i="1" dirty="0" smtClean="0"/>
              <a:t>Freight Transport Modelling.</a:t>
            </a:r>
            <a:endParaRPr lang="ru-RU" b="1" dirty="0" smtClean="0"/>
          </a:p>
          <a:p>
            <a:r>
              <a:rPr lang="en-US" i="1" dirty="0" smtClean="0"/>
              <a:t> </a:t>
            </a:r>
            <a:endParaRPr lang="ru-RU" dirty="0" smtClean="0"/>
          </a:p>
          <a:p>
            <a:r>
              <a:rPr lang="en-US" i="1" dirty="0" smtClean="0"/>
              <a:t>Stephen Marshall, David Banister.  </a:t>
            </a:r>
            <a:r>
              <a:rPr lang="en-US" b="1" i="1" dirty="0" smtClean="0"/>
              <a:t>Land Use and Transport .</a:t>
            </a:r>
            <a:endParaRPr lang="ru-RU" b="1" i="1" dirty="0" smtClean="0"/>
          </a:p>
          <a:p>
            <a:endParaRPr lang="ru-RU" b="1" dirty="0" smtClean="0"/>
          </a:p>
          <a:p>
            <a:r>
              <a:rPr lang="en-US" i="1" dirty="0" smtClean="0"/>
              <a:t>David A. </a:t>
            </a:r>
            <a:r>
              <a:rPr lang="en-US" i="1" dirty="0" err="1" smtClean="0"/>
              <a:t>Hensher</a:t>
            </a:r>
            <a:r>
              <a:rPr lang="en-US" i="1" dirty="0" smtClean="0"/>
              <a:t>, Kenneth J. Button. </a:t>
            </a:r>
            <a:r>
              <a:rPr lang="en-US" b="1" i="1" dirty="0" smtClean="0"/>
              <a:t>Handbook of Transport Modelling.</a:t>
            </a:r>
            <a:endParaRPr lang="ru-RU" b="1" dirty="0" smtClean="0"/>
          </a:p>
          <a:p>
            <a:r>
              <a:rPr lang="en-US" i="1" dirty="0" smtClean="0"/>
              <a:t> </a:t>
            </a:r>
            <a:endParaRPr lang="ru-RU" dirty="0" smtClean="0"/>
          </a:p>
          <a:p>
            <a:r>
              <a:rPr lang="en-US" i="1" dirty="0" smtClean="0"/>
              <a:t>Rune </a:t>
            </a:r>
            <a:r>
              <a:rPr lang="en-US" i="1" dirty="0" err="1" smtClean="0"/>
              <a:t>Elvik</a:t>
            </a:r>
            <a:r>
              <a:rPr lang="en-US" i="1" dirty="0" smtClean="0"/>
              <a:t>, Alena </a:t>
            </a:r>
            <a:r>
              <a:rPr lang="en-US" i="1" dirty="0" err="1" smtClean="0"/>
              <a:t>Hoye</a:t>
            </a:r>
            <a:r>
              <a:rPr lang="en-US" i="1" dirty="0" smtClean="0"/>
              <a:t>, </a:t>
            </a:r>
            <a:r>
              <a:rPr lang="en-US" i="1" dirty="0" err="1" smtClean="0"/>
              <a:t>Truls</a:t>
            </a:r>
            <a:r>
              <a:rPr lang="en-US" i="1" dirty="0" smtClean="0"/>
              <a:t> </a:t>
            </a:r>
            <a:r>
              <a:rPr lang="en-US" i="1" dirty="0" err="1" smtClean="0"/>
              <a:t>Vaa</a:t>
            </a:r>
            <a:r>
              <a:rPr lang="en-US" i="1" dirty="0" smtClean="0"/>
              <a:t>, Michael Sorenson. </a:t>
            </a:r>
            <a:r>
              <a:rPr lang="en-US" b="1" i="1" dirty="0" smtClean="0"/>
              <a:t>The Handbook of Road Safety Measures.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35" y="5373216"/>
            <a:ext cx="4000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" y="0"/>
            <a:ext cx="1590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3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Transport</a:t>
            </a:r>
            <a:r>
              <a:rPr lang="en-US" sz="2800" b="1" dirty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r>
              <a:rPr lang="ru-RU" sz="28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eBook</a:t>
            </a:r>
            <a:r>
              <a:rPr lang="ru-RU" sz="28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Collection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latin typeface="Cambria" panose="02040503050406030204" pitchFamily="18" charset="0"/>
              </a:rPr>
              <a:t>На сайте издательства создана специальная площадка для исследователей, изучающих проблемы транспорта,  - </a:t>
            </a:r>
            <a:r>
              <a:rPr lang="en-US" sz="1900" dirty="0">
                <a:latin typeface="Cambria" panose="02040503050406030204" pitchFamily="18" charset="0"/>
              </a:rPr>
              <a:t>Transport </a:t>
            </a:r>
            <a:r>
              <a:rPr lang="en-US" sz="1900" dirty="0" smtClean="0">
                <a:latin typeface="Cambria" panose="02040503050406030204" pitchFamily="18" charset="0"/>
              </a:rPr>
              <a:t>Zone</a:t>
            </a:r>
            <a:r>
              <a:rPr lang="ru-RU" sz="1900" dirty="0">
                <a:latin typeface="Cambria" panose="02040503050406030204" pitchFamily="18" charset="0"/>
              </a:rPr>
              <a:t>:</a:t>
            </a:r>
            <a:endParaRPr lang="ru-RU" sz="1900" dirty="0" smtClean="0">
              <a:latin typeface="Cambria" panose="02040503050406030204" pitchFamily="18" charset="0"/>
            </a:endParaRPr>
          </a:p>
          <a:p>
            <a:r>
              <a:rPr lang="ru-RU" sz="1900" dirty="0" smtClean="0">
                <a:latin typeface="Cambria" panose="02040503050406030204" pitchFamily="18" charset="0"/>
              </a:rPr>
              <a:t>последние </a:t>
            </a:r>
            <a:r>
              <a:rPr lang="ru-RU" sz="1900" dirty="0">
                <a:latin typeface="Cambria" panose="02040503050406030204" pitchFamily="18" charset="0"/>
              </a:rPr>
              <a:t>новости, </a:t>
            </a:r>
            <a:endParaRPr lang="ru-RU" sz="1900" dirty="0" smtClean="0">
              <a:latin typeface="Cambria" panose="02040503050406030204" pitchFamily="18" charset="0"/>
            </a:endParaRPr>
          </a:p>
          <a:p>
            <a:r>
              <a:rPr lang="ru-RU" sz="1900" dirty="0" smtClean="0">
                <a:latin typeface="Cambria" panose="02040503050406030204" pitchFamily="18" charset="0"/>
              </a:rPr>
              <a:t>информация </a:t>
            </a:r>
            <a:r>
              <a:rPr lang="ru-RU" sz="1900" dirty="0">
                <a:latin typeface="Cambria" panose="02040503050406030204" pitchFamily="18" charset="0"/>
              </a:rPr>
              <a:t>о </a:t>
            </a:r>
            <a:r>
              <a:rPr lang="ru-RU" sz="1900" dirty="0" smtClean="0">
                <a:latin typeface="Cambria" panose="02040503050406030204" pitchFamily="18" charset="0"/>
              </a:rPr>
              <a:t>новых книгах </a:t>
            </a:r>
          </a:p>
          <a:p>
            <a:r>
              <a:rPr lang="ru-RU" sz="1900" dirty="0" smtClean="0">
                <a:latin typeface="Cambria" panose="02040503050406030204" pitchFamily="18" charset="0"/>
              </a:rPr>
              <a:t>журнальных </a:t>
            </a:r>
            <a:r>
              <a:rPr lang="ru-RU" sz="1900" dirty="0">
                <a:latin typeface="Cambria" panose="02040503050406030204" pitchFamily="18" charset="0"/>
              </a:rPr>
              <a:t>публикациях соответствующей тематики, </a:t>
            </a:r>
            <a:endParaRPr lang="ru-RU" sz="19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900" dirty="0" smtClean="0">
                <a:latin typeface="Cambria" panose="02040503050406030204" pitchFamily="18" charset="0"/>
              </a:rPr>
              <a:t>раздел </a:t>
            </a:r>
            <a:r>
              <a:rPr lang="ru-RU" sz="1900" dirty="0">
                <a:latin typeface="Cambria" panose="02040503050406030204" pitchFamily="18" charset="0"/>
              </a:rPr>
              <a:t>для авторов, желающих опубликовать свои работы в </a:t>
            </a:r>
            <a:r>
              <a:rPr lang="en-US" sz="1900" dirty="0" smtClean="0">
                <a:latin typeface="Cambria" panose="02040503050406030204" pitchFamily="18" charset="0"/>
              </a:rPr>
              <a:t>Emerald</a:t>
            </a:r>
            <a:r>
              <a:rPr lang="ru-RU" sz="1900" dirty="0" smtClean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endParaRPr lang="ru-RU" sz="19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latin typeface="Cambria" panose="02040503050406030204" pitchFamily="18" charset="0"/>
              </a:rPr>
              <a:t>доступны </a:t>
            </a:r>
            <a:r>
              <a:rPr lang="ru-RU" sz="1900" dirty="0">
                <a:latin typeface="Cambria" panose="02040503050406030204" pitchFamily="18" charset="0"/>
              </a:rPr>
              <a:t>по адресу</a:t>
            </a:r>
            <a:r>
              <a:rPr lang="ru-RU" sz="1900" dirty="0" smtClean="0">
                <a:latin typeface="Cambria" panose="02040503050406030204" pitchFamily="18" charset="0"/>
              </a:rPr>
              <a:t>:</a:t>
            </a:r>
          </a:p>
          <a:p>
            <a:pPr marL="0" indent="0" algn="ctr">
              <a:buNone/>
            </a:pPr>
            <a:endParaRPr lang="ru-RU" sz="19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900" u="sng" dirty="0" smtClean="0">
                <a:latin typeface="Cambria" panose="02040503050406030204" pitchFamily="18" charset="0"/>
                <a:hlinkClick r:id="rId2"/>
              </a:rPr>
              <a:t> </a:t>
            </a:r>
            <a:r>
              <a:rPr lang="ru-RU" sz="1800" u="sng" dirty="0" smtClean="0">
                <a:hlinkClick r:id="rId2"/>
              </a:rPr>
              <a:t>http</a:t>
            </a:r>
            <a:r>
              <a:rPr lang="ru-RU" sz="1800" u="sng" dirty="0">
                <a:hlinkClick r:id="rId2"/>
              </a:rPr>
              <a:t>://emeraldgrouppublishing.com/products/collections/transport_info.htm</a:t>
            </a:r>
            <a:endParaRPr lang="ru-RU" sz="1800" dirty="0"/>
          </a:p>
          <a:p>
            <a:pPr algn="ctr"/>
            <a:endParaRPr lang="ru-RU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" y="0"/>
            <a:ext cx="1590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7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Transport</a:t>
            </a:r>
            <a:r>
              <a:rPr lang="en-US" sz="2800" b="1" dirty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r>
              <a:rPr lang="ru-RU" sz="28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eBook</a:t>
            </a:r>
            <a:r>
              <a:rPr lang="ru-RU" sz="28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Collection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sz="2400" u="sng" dirty="0" smtClean="0"/>
              <a:t>Возможности </a:t>
            </a:r>
            <a:r>
              <a:rPr lang="ru-RU" sz="2400" u="sng" dirty="0"/>
              <a:t>для подписчиков: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многопользовательский параллельный доступ,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возможен </a:t>
            </a:r>
            <a:r>
              <a:rPr lang="ru-RU" sz="2400" dirty="0"/>
              <a:t>доступ с мобильных устройств;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неограниченное </a:t>
            </a:r>
            <a:r>
              <a:rPr lang="ru-RU" sz="2400" dirty="0"/>
              <a:t>скачивание как отдельных глав, так и полных текстов книг;</a:t>
            </a:r>
          </a:p>
          <a:p>
            <a:r>
              <a:rPr lang="ru-RU" sz="2400" dirty="0" smtClean="0"/>
              <a:t>полная </a:t>
            </a:r>
            <a:r>
              <a:rPr lang="ru-RU" sz="2400" dirty="0"/>
              <a:t>интеграция со всеми продуктами издательства на платформе </a:t>
            </a:r>
            <a:r>
              <a:rPr lang="en-US" sz="2400" dirty="0"/>
              <a:t>Emerald Insight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форматы данных: PDF, HTML и </a:t>
            </a:r>
            <a:r>
              <a:rPr lang="en-US" sz="2400" dirty="0" err="1"/>
              <a:t>ePub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" y="0"/>
            <a:ext cx="1590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7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47484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sz="3600" dirty="0" smtClean="0">
                <a:solidFill>
                  <a:schemeClr val="tx2"/>
                </a:solidFill>
              </a:rPr>
              <a:t>Коллекция 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электронных журналов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  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62 </a:t>
            </a:r>
            <a:r>
              <a:rPr lang="ru-RU" sz="2400" dirty="0" smtClean="0"/>
              <a:t>рецензированных  (</a:t>
            </a:r>
            <a:r>
              <a:rPr lang="en-US" sz="2400" dirty="0" smtClean="0"/>
              <a:t>peer-</a:t>
            </a:r>
            <a:r>
              <a:rPr lang="en-US" sz="2400" dirty="0" err="1" smtClean="0"/>
              <a:t>rewived</a:t>
            </a:r>
            <a:r>
              <a:rPr lang="en-US" sz="2400" dirty="0" smtClean="0"/>
              <a:t>) </a:t>
            </a:r>
            <a:r>
              <a:rPr lang="ru-RU" sz="2400" dirty="0" smtClean="0"/>
              <a:t>журнала</a:t>
            </a:r>
          </a:p>
          <a:p>
            <a:r>
              <a:rPr lang="ru-RU" sz="2400" b="1" dirty="0" smtClean="0"/>
              <a:t>3500</a:t>
            </a:r>
            <a:r>
              <a:rPr lang="ru-RU" sz="2400" dirty="0" smtClean="0"/>
              <a:t> статей ожидается к публикации в 2019 г.</a:t>
            </a:r>
          </a:p>
          <a:p>
            <a:r>
              <a:rPr lang="ru-RU" sz="2400" dirty="0" smtClean="0"/>
              <a:t>60 журналов в </a:t>
            </a:r>
            <a:r>
              <a:rPr lang="en-US" sz="2400" dirty="0" err="1" smtClean="0"/>
              <a:t>WoS</a:t>
            </a:r>
            <a:endParaRPr lang="en-US" sz="2400" dirty="0" smtClean="0"/>
          </a:p>
          <a:p>
            <a:r>
              <a:rPr lang="en-US" sz="2400" dirty="0" smtClean="0"/>
              <a:t>60 </a:t>
            </a:r>
            <a:r>
              <a:rPr lang="ru-RU" sz="2400" dirty="0" smtClean="0"/>
              <a:t>журналов в </a:t>
            </a:r>
            <a:r>
              <a:rPr lang="en-US" sz="2400" dirty="0" smtClean="0"/>
              <a:t>Scopus </a:t>
            </a:r>
          </a:p>
          <a:p>
            <a:r>
              <a:rPr lang="en-US" sz="2400" dirty="0" smtClean="0"/>
              <a:t>29 </a:t>
            </a:r>
            <a:r>
              <a:rPr lang="ru-RU" sz="2400" dirty="0" smtClean="0"/>
              <a:t>журнала в</a:t>
            </a:r>
            <a:r>
              <a:rPr lang="en-US" sz="2400" dirty="0" smtClean="0"/>
              <a:t> JCR</a:t>
            </a:r>
            <a:endParaRPr lang="ru-RU" sz="2400" dirty="0" smtClean="0"/>
          </a:p>
          <a:p>
            <a:r>
              <a:rPr lang="ru-RU" sz="2400" dirty="0" smtClean="0"/>
              <a:t>31  журнала в </a:t>
            </a:r>
            <a:r>
              <a:rPr lang="en-US" sz="2400" dirty="0" smtClean="0"/>
              <a:t>ESCI</a:t>
            </a:r>
            <a:endParaRPr lang="ru-RU" sz="24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3" y="0"/>
            <a:ext cx="4038600" cy="334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80" y="0"/>
            <a:ext cx="1590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87" y="5133975"/>
            <a:ext cx="20193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0376"/>
            <a:ext cx="3672086" cy="15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Тематика:</a:t>
            </a:r>
            <a: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ru-RU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Manufacturing</a:t>
            </a:r>
            <a:endParaRPr lang="en-US" dirty="0"/>
          </a:p>
          <a:p>
            <a:r>
              <a:rPr lang="en-US" dirty="0"/>
              <a:t>Electrical and electronic engineering</a:t>
            </a:r>
          </a:p>
          <a:p>
            <a:r>
              <a:rPr lang="en-US" dirty="0"/>
              <a:t>Interdisciplinary/Multidisciplinary engineering</a:t>
            </a:r>
          </a:p>
          <a:p>
            <a:r>
              <a:rPr lang="en-US" dirty="0"/>
              <a:t>Building and civil engineering</a:t>
            </a:r>
          </a:p>
          <a:p>
            <a:r>
              <a:rPr lang="en-US" dirty="0"/>
              <a:t>Control and systems engineering</a:t>
            </a:r>
          </a:p>
          <a:p>
            <a:r>
              <a:rPr lang="en-US" dirty="0"/>
              <a:t>Materials science</a:t>
            </a:r>
          </a:p>
          <a:p>
            <a:r>
              <a:rPr lang="en-US" dirty="0"/>
              <a:t>Structural engineering</a:t>
            </a:r>
          </a:p>
          <a:p>
            <a:r>
              <a:rPr lang="en-US" dirty="0"/>
              <a:t>Aerospace engineering</a:t>
            </a:r>
          </a:p>
          <a:p>
            <a:r>
              <a:rPr lang="en-US" dirty="0"/>
              <a:t>Ubiquitous computing</a:t>
            </a:r>
          </a:p>
          <a:p>
            <a:r>
              <a:rPr lang="en-US" dirty="0"/>
              <a:t>Data Engineering and applications</a:t>
            </a:r>
          </a:p>
          <a:p>
            <a:r>
              <a:rPr lang="en-US" dirty="0"/>
              <a:t>Information security and networks</a:t>
            </a:r>
          </a:p>
          <a:p>
            <a:r>
              <a:rPr lang="en-US" dirty="0"/>
              <a:t>Management of technology and innovation</a:t>
            </a:r>
          </a:p>
          <a:p>
            <a:r>
              <a:rPr lang="en-US" dirty="0"/>
              <a:t>Digital governance and ethics</a:t>
            </a:r>
          </a:p>
          <a:p>
            <a:r>
              <a:rPr lang="en-US" dirty="0"/>
              <a:t>Construction information technology</a:t>
            </a:r>
          </a:p>
          <a:p>
            <a:r>
              <a:rPr lang="en-US" dirty="0"/>
              <a:t>Smart cities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" y="61578"/>
            <a:ext cx="1590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68" y="836712"/>
            <a:ext cx="2714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" y="5675115"/>
            <a:ext cx="3086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Журналы с высоким </a:t>
            </a:r>
            <a:r>
              <a:rPr lang="ru-RU" sz="3200" dirty="0" err="1" smtClean="0"/>
              <a:t>импакт</a:t>
            </a:r>
            <a:r>
              <a:rPr lang="ru-RU" sz="3200" dirty="0" smtClean="0"/>
              <a:t> –фактором </a:t>
            </a:r>
            <a:endParaRPr lang="ru-RU" sz="32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3219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143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85" y="1412776"/>
            <a:ext cx="2905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6" y="0"/>
            <a:ext cx="1590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0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Журналы с высоким </a:t>
            </a:r>
            <a:r>
              <a:rPr lang="ru-RU" dirty="0" err="1" smtClean="0"/>
              <a:t>импакт</a:t>
            </a:r>
            <a:r>
              <a:rPr lang="ru-RU" dirty="0" smtClean="0"/>
              <a:t> –фактором 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84784"/>
            <a:ext cx="4953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638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00" y="4293096"/>
            <a:ext cx="4895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388" y="236538"/>
            <a:ext cx="8137028" cy="1176337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Что вы получаете помимо журналов</a:t>
            </a:r>
            <a:r>
              <a:rPr lang="en-US" altLang="ru-RU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?</a:t>
            </a:r>
            <a:br>
              <a:rPr lang="en-US" altLang="ru-RU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altLang="ru-RU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Бесплатные сервисы </a:t>
            </a:r>
            <a:r>
              <a:rPr lang="en-US" altLang="ru-RU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Emerald  </a:t>
            </a:r>
            <a:r>
              <a:rPr lang="ru-RU" altLang="ru-RU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!!!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12875"/>
            <a:ext cx="8928100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79388" y="2852738"/>
            <a:ext cx="2447925" cy="38163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spcBef>
                <a:spcPct val="50000"/>
              </a:spcBef>
              <a:buClr>
                <a:srgbClr val="00974D"/>
              </a:buCl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3000"/>
              </a:lnSpc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3000"/>
              </a:lnSpc>
              <a:spcBef>
                <a:spcPct val="50000"/>
              </a:spcBef>
              <a:buClr>
                <a:srgbClr val="00974D"/>
              </a:buClr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3000"/>
              </a:lnSpc>
              <a:spcBef>
                <a:spcPct val="5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3000"/>
              </a:lnSpc>
              <a:spcBef>
                <a:spcPct val="50000"/>
              </a:spcBef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</a:pPr>
            <a:endParaRPr lang="ru-RU" altLang="ru-RU" sz="280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843808" y="2492896"/>
            <a:ext cx="3456384" cy="1944216"/>
          </a:xfrm>
          <a:prstGeom prst="wedgeRoundRectCallout">
            <a:avLst>
              <a:gd name="adj1" fmla="val -57608"/>
              <a:gd name="adj2" fmla="val 6715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Для авторов,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п</a:t>
            </a:r>
            <a:r>
              <a:rPr lang="ru-RU" b="1" dirty="0" smtClean="0">
                <a:solidFill>
                  <a:srgbClr val="00B050"/>
                </a:solidFill>
              </a:rPr>
              <a:t>реподавателей,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сследователей,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нженеров и специалистов в области транспорта,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д</a:t>
            </a:r>
            <a:r>
              <a:rPr lang="ru-RU" b="1" smtClean="0">
                <a:solidFill>
                  <a:srgbClr val="00B050"/>
                </a:solidFill>
              </a:rPr>
              <a:t>ля </a:t>
            </a:r>
            <a:r>
              <a:rPr lang="ru-RU" b="1" dirty="0" smtClean="0">
                <a:solidFill>
                  <a:srgbClr val="00B050"/>
                </a:solidFill>
              </a:rPr>
              <a:t>библиотекарей 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207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Transport  eBook Collection http://www.emeraldgrouppublishing.com/products/books/transport.htm </vt:lpstr>
      <vt:lpstr>Книги, ставшие классическими </vt:lpstr>
      <vt:lpstr>Transport  eBook Collection</vt:lpstr>
      <vt:lpstr>Transport  eBook Collection</vt:lpstr>
      <vt:lpstr>  Коллекция  электронных журналов    </vt:lpstr>
      <vt:lpstr>Тематика: </vt:lpstr>
      <vt:lpstr>Журналы с высоким импакт –фактором </vt:lpstr>
      <vt:lpstr>Журналы с высоким импакт –фактором </vt:lpstr>
      <vt:lpstr>Что вы получаете помимо журналов? Бесплатные сервисы  Emerald 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«Объять необъятное» :  информация, модели, научные публикации:  зарубежные ресурсы в поддержку образованию и исследованиям»</dc:title>
  <dc:creator>Кармишенская</dc:creator>
  <cp:lastModifiedBy>Кармишенская</cp:lastModifiedBy>
  <cp:revision>32</cp:revision>
  <dcterms:created xsi:type="dcterms:W3CDTF">2018-09-19T08:42:16Z</dcterms:created>
  <dcterms:modified xsi:type="dcterms:W3CDTF">2018-10-16T10:33:16Z</dcterms:modified>
</cp:coreProperties>
</file>